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omments/comment3.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5.xml" ContentType="application/vnd.openxmlformats-officedocument.presentationml.comments+xml"/>
  <Override PartName="/ppt/comments/comment4.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102475" cy="9388475"/>
  <p:embeddedFontLst>
    <p:embeddedFont>
      <p:font typeface="Calibri" panose="020F0502020204030204" pitchFamily="34" charset="0"/>
      <p:regular r:id="rId21"/>
      <p:bold r:id="rId22"/>
      <p:italic r:id="rId23"/>
      <p:boldItalic r:id="rId24"/>
    </p:embeddedFont>
    <p:embeddedFont>
      <p:font typeface="Mate" panose="020B0604020202020204" charset="0"/>
      <p:regular r:id="rId25"/>
      <p:italic r:id="rId26"/>
    </p:embeddedFont>
    <p:embeddedFont>
      <p:font typeface="Merriweather" panose="000005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ey M. Milliga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C33AD6-4059-451E-BE1D-723E656C214A}">
  <a:tblStyle styleId="{08C33AD6-4059-451E-BE1D-723E656C214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9B77DA-524C-44FB-B234-23D5C8F6D0C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1-09T22:00:00.430" idx="1">
    <p:pos x="6000" y="0"/>
    <p:text>NEW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11-09T22:29:16.912" idx="2">
    <p:pos x="6000" y="0"/>
    <p:text>NEW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11-09T22:29:31.362" idx="3">
    <p:pos x="6000" y="0"/>
    <p:text>UPDATED SLIDE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3-11-09T22:51:22.733" idx="4">
    <p:pos x="6000" y="0"/>
    <p:text>UPDATED SLIDE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3-11-09T22:29:51.942" idx="5">
    <p:pos x="6000" y="0"/>
    <p:text>UPDATED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000" cy="469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4022640" y="0"/>
            <a:ext cx="3078000" cy="469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735120" y="1173240"/>
            <a:ext cx="5632560" cy="316872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09560" y="4518000"/>
            <a:ext cx="5683320" cy="369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918640"/>
            <a:ext cx="3078000" cy="469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022640" y="8918640"/>
            <a:ext cx="3078000" cy="469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3ba3c2c2d5_0_267:notes"/>
          <p:cNvSpPr>
            <a:spLocks noGrp="1" noRot="1" noChangeAspect="1"/>
          </p:cNvSpPr>
          <p:nvPr>
            <p:ph type="sldImg" idx="2"/>
          </p:nvPr>
        </p:nvSpPr>
        <p:spPr>
          <a:xfrm>
            <a:off x="710247" y="1173559"/>
            <a:ext cx="56820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23ba3c2c2d5_0_267: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r>
              <a:rPr lang="en-US"/>
              <a:t>BROOKE</a:t>
            </a:r>
            <a:endParaRPr/>
          </a:p>
        </p:txBody>
      </p:sp>
      <p:sp>
        <p:nvSpPr>
          <p:cNvPr id="82" name="Google Shape;82;g23ba3c2c2d5_0_267: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3ba3c2c2d5_0_5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3ba3c2c2d5_0_513: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3ba3c2c2d5_0_513: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3ba3c2c2d5_2_0:notes"/>
          <p:cNvSpPr>
            <a:spLocks noGrp="1" noRot="1" noChangeAspect="1"/>
          </p:cNvSpPr>
          <p:nvPr>
            <p:ph type="sldImg" idx="2"/>
          </p:nvPr>
        </p:nvSpPr>
        <p:spPr>
          <a:xfrm>
            <a:off x="710247" y="1173559"/>
            <a:ext cx="56820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3ba3c2c2d5_2_0: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r>
              <a:rPr lang="en-US"/>
              <a:t>BROOKE</a:t>
            </a:r>
            <a:endParaRPr/>
          </a:p>
        </p:txBody>
      </p:sp>
      <p:sp>
        <p:nvSpPr>
          <p:cNvPr id="205" name="Google Shape;205;g23ba3c2c2d5_2_0: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notes"/>
          <p:cNvSpPr txBox="1">
            <a:spLocks noGrp="1"/>
          </p:cNvSpPr>
          <p:nvPr>
            <p:ph type="body" idx="1"/>
          </p:nvPr>
        </p:nvSpPr>
        <p:spPr>
          <a:xfrm>
            <a:off x="709560" y="4518000"/>
            <a:ext cx="568332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a:t>
            </a:r>
            <a:r>
              <a:rPr lang="en-US">
                <a:solidFill>
                  <a:schemeClr val="dk1"/>
                </a:solidFill>
                <a:latin typeface="Calibri"/>
                <a:ea typeface="Calibri"/>
                <a:cs typeface="Calibri"/>
                <a:sym typeface="Calibri"/>
              </a:rPr>
              <a:t>Program / Employer Requirements</a:t>
            </a:r>
            <a:r>
              <a:rPr lang="en-US"/>
              <a:t> - Required, Ideal, Varies Employer</a:t>
            </a:r>
            <a:endParaRPr/>
          </a:p>
          <a:p>
            <a:pPr marL="0" lvl="0" indent="0" algn="l" rtl="0">
              <a:spcBef>
                <a:spcPts val="0"/>
              </a:spcBef>
              <a:spcAft>
                <a:spcPts val="0"/>
              </a:spcAft>
              <a:buNone/>
            </a:pPr>
            <a:r>
              <a:rPr lang="en-US"/>
              <a:t>Alignment on length of training - 4-6 weeks from start to finish</a:t>
            </a:r>
            <a:endParaRPr/>
          </a:p>
          <a:p>
            <a:pPr marL="0" lvl="0" indent="0" algn="l" rtl="0">
              <a:spcBef>
                <a:spcPts val="0"/>
              </a:spcBef>
              <a:spcAft>
                <a:spcPts val="0"/>
              </a:spcAft>
              <a:buNone/>
            </a:pPr>
            <a:r>
              <a:rPr lang="en-US"/>
              <a:t>Alignment Step 3 is Cohort, Step 4 is Self-Guided</a:t>
            </a:r>
            <a:endParaRPr/>
          </a:p>
          <a:p>
            <a:pPr marL="12700" lvl="0" indent="0" algn="l" rtl="0">
              <a:lnSpc>
                <a:spcPct val="115000"/>
              </a:lnSpc>
              <a:spcBef>
                <a:spcPts val="0"/>
              </a:spcBef>
              <a:spcAft>
                <a:spcPts val="0"/>
              </a:spcAft>
              <a:buNone/>
            </a:pPr>
            <a:r>
              <a:rPr lang="en-US">
                <a:solidFill>
                  <a:schemeClr val="dk1"/>
                </a:solidFill>
              </a:rPr>
              <a:t>•</a:t>
            </a:r>
            <a:r>
              <a:rPr lang="en-US">
                <a:solidFill>
                  <a:schemeClr val="dk1"/>
                </a:solidFill>
                <a:latin typeface="Calibri"/>
                <a:ea typeface="Calibri"/>
                <a:cs typeface="Calibri"/>
                <a:sym typeface="Calibri"/>
              </a:rPr>
              <a:t>Hiring Timeline</a:t>
            </a:r>
            <a:r>
              <a:rPr lang="en-US"/>
              <a:t> - after Certification</a:t>
            </a:r>
            <a:endParaRPr/>
          </a:p>
          <a:p>
            <a:pPr marL="0" lvl="0" indent="0" algn="l" rtl="0">
              <a:spcBef>
                <a:spcPts val="0"/>
              </a:spcBef>
              <a:spcAft>
                <a:spcPts val="0"/>
              </a:spcAft>
              <a:buNone/>
            </a:pPr>
            <a:r>
              <a:rPr lang="en-US"/>
              <a:t>Alignment on voucher system and approved training providers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Work readiness assessment</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1" name="Google Shape;231;p4:notes"/>
          <p:cNvSpPr>
            <a:spLocks noGrp="1" noRot="1" noChangeAspect="1"/>
          </p:cNvSpPr>
          <p:nvPr>
            <p:ph type="sldImg" idx="2"/>
          </p:nvPr>
        </p:nvSpPr>
        <p:spPr>
          <a:xfrm>
            <a:off x="735120" y="1173240"/>
            <a:ext cx="5632560" cy="316872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3a129ce07a_0_0: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g23a129ce07a_0_0:notes"/>
          <p:cNvSpPr txBox="1">
            <a:spLocks noGrp="1"/>
          </p:cNvSpPr>
          <p:nvPr>
            <p:ph type="body" idx="1"/>
          </p:nvPr>
        </p:nvSpPr>
        <p:spPr>
          <a:xfrm>
            <a:off x="709560" y="4518000"/>
            <a:ext cx="5683200" cy="36972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SzPts val="1100"/>
              <a:buNone/>
            </a:pPr>
            <a:r>
              <a:rPr lang="en-US">
                <a:solidFill>
                  <a:schemeClr val="dk1"/>
                </a:solidFill>
              </a:rPr>
              <a:t>•</a:t>
            </a:r>
            <a:r>
              <a:rPr lang="en-US">
                <a:solidFill>
                  <a:schemeClr val="dk1"/>
                </a:solidFill>
                <a:latin typeface="Calibri"/>
                <a:ea typeface="Calibri"/>
                <a:cs typeface="Calibri"/>
                <a:sym typeface="Calibri"/>
              </a:rPr>
              <a:t>Curriculum – AE, Mental Health First Aid</a:t>
            </a:r>
            <a:r>
              <a:rPr lang="en-US" sz="2000"/>
              <a:t> Assertive Engagement - Yay or nay? Speak now if you have concerns</a:t>
            </a:r>
            <a:endParaRPr sz="2000"/>
          </a:p>
          <a:p>
            <a:pPr marL="0" lvl="0" indent="0" algn="l" rtl="0">
              <a:spcBef>
                <a:spcPts val="0"/>
              </a:spcBef>
              <a:spcAft>
                <a:spcPts val="0"/>
              </a:spcAft>
              <a:buNone/>
            </a:pPr>
            <a:r>
              <a:rPr lang="en-US" sz="2000"/>
              <a:t>Work readiness - pre assessment</a:t>
            </a:r>
            <a:endParaRPr sz="2000"/>
          </a:p>
          <a:p>
            <a:pPr marL="0" lvl="0" indent="0" algn="l" rtl="0">
              <a:spcBef>
                <a:spcPts val="0"/>
              </a:spcBef>
              <a:spcAft>
                <a:spcPts val="0"/>
              </a:spcAft>
              <a:buNone/>
            </a:pPr>
            <a:r>
              <a:rPr lang="en-US" sz="2000"/>
              <a:t>How does this compare to our goals of the program - Increasing BIPOC and Bilingual practitinors</a:t>
            </a:r>
            <a:endParaRPr sz="2000"/>
          </a:p>
          <a:p>
            <a:pPr marL="0" lvl="0" indent="0" algn="l" rtl="0">
              <a:spcBef>
                <a:spcPts val="0"/>
              </a:spcBef>
              <a:spcAft>
                <a:spcPts val="0"/>
              </a:spcAft>
              <a:buNone/>
            </a:pPr>
            <a:endParaRPr sz="2000"/>
          </a:p>
        </p:txBody>
      </p:sp>
      <p:sp>
        <p:nvSpPr>
          <p:cNvPr id="418" name="Google Shape;418;g23a129ce07a_0_0:notes"/>
          <p:cNvSpPr txBox="1"/>
          <p:nvPr/>
        </p:nvSpPr>
        <p:spPr>
          <a:xfrm>
            <a:off x="4022640" y="8918640"/>
            <a:ext cx="3078000" cy="469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5eb82f62b2_0_1239: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25eb82f62b2_0_1239: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3805e4cf23_0_0: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23805e4cf23_0_0: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9abbd65e09_3_0: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9abbd65e09_3_0: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29abbd65e09_3_0: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39c4f6e222_0_503: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239c4f6e222_0_503: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3ba3c2c2d5_0_1081: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3ba3c2c2d5_0_1081: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23ba3c2c2d5_0_1081: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11cf2f098_0_7:notes"/>
          <p:cNvSpPr>
            <a:spLocks noGrp="1" noRot="1" noChangeAspect="1"/>
          </p:cNvSpPr>
          <p:nvPr>
            <p:ph type="sldImg" idx="2"/>
          </p:nvPr>
        </p:nvSpPr>
        <p:spPr>
          <a:xfrm>
            <a:off x="710247" y="1173559"/>
            <a:ext cx="56820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2611cf2f098_0_7: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r>
              <a:rPr lang="en-US"/>
              <a:t>BROOKE</a:t>
            </a:r>
            <a:endParaRPr/>
          </a:p>
        </p:txBody>
      </p:sp>
      <p:sp>
        <p:nvSpPr>
          <p:cNvPr id="91" name="Google Shape;91;g2611cf2f098_0_7: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11cf2f098_0_15:notes"/>
          <p:cNvSpPr>
            <a:spLocks noGrp="1" noRot="1" noChangeAspect="1"/>
          </p:cNvSpPr>
          <p:nvPr>
            <p:ph type="sldImg" idx="2"/>
          </p:nvPr>
        </p:nvSpPr>
        <p:spPr>
          <a:xfrm>
            <a:off x="710247" y="1173559"/>
            <a:ext cx="56820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2611cf2f098_0_15: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457200" lvl="0" indent="-311150" algn="l" rtl="0">
              <a:lnSpc>
                <a:spcPct val="115000"/>
              </a:lnSpc>
              <a:spcBef>
                <a:spcPts val="0"/>
              </a:spcBef>
              <a:spcAft>
                <a:spcPts val="0"/>
              </a:spcAft>
              <a:buClr>
                <a:schemeClr val="dk1"/>
              </a:buClr>
              <a:buSzPts val="1300"/>
              <a:buFont typeface="Merriweather"/>
              <a:buChar char="●"/>
            </a:pPr>
            <a:r>
              <a:rPr lang="en-US" sz="1300" b="1">
                <a:solidFill>
                  <a:schemeClr val="dk1"/>
                </a:solidFill>
                <a:latin typeface="Merriweather"/>
                <a:ea typeface="Merriweather"/>
                <a:cs typeface="Merriweather"/>
                <a:sym typeface="Merriweather"/>
              </a:rPr>
              <a:t>PEER WORKERS: </a:t>
            </a:r>
            <a:r>
              <a:rPr lang="en-US" sz="1300">
                <a:solidFill>
                  <a:schemeClr val="dk1"/>
                </a:solidFill>
                <a:latin typeface="Merriweather"/>
                <a:ea typeface="Merriweather"/>
                <a:cs typeface="Merriweather"/>
                <a:sym typeface="Merriweather"/>
              </a:rPr>
              <a:t>Peer worker practitioners are part of an emerging Healthcare field called Peer-Delivered Services.  Formally established in 2007, peer workers are based on an important evidence-based model of care for addiction and mental health that includes empathy and support from a practitioner that has lived experience with recovery from substance abuse disorder.</a:t>
            </a:r>
            <a:endParaRPr sz="1300" b="1">
              <a:solidFill>
                <a:schemeClr val="dk1"/>
              </a:solidFill>
              <a:latin typeface="Merriweather"/>
              <a:ea typeface="Merriweather"/>
              <a:cs typeface="Merriweather"/>
              <a:sym typeface="Merriweather"/>
            </a:endParaRPr>
          </a:p>
          <a:p>
            <a:pPr marL="457200" lvl="0" indent="-311150" algn="l" rtl="0">
              <a:lnSpc>
                <a:spcPct val="115000"/>
              </a:lnSpc>
              <a:spcBef>
                <a:spcPts val="1000"/>
              </a:spcBef>
              <a:spcAft>
                <a:spcPts val="0"/>
              </a:spcAft>
              <a:buClr>
                <a:schemeClr val="dk1"/>
              </a:buClr>
              <a:buSzPts val="1300"/>
              <a:buFont typeface="Merriweather"/>
              <a:buChar char="●"/>
            </a:pPr>
            <a:r>
              <a:rPr lang="en-US" sz="1300" b="1">
                <a:solidFill>
                  <a:schemeClr val="dk1"/>
                </a:solidFill>
                <a:latin typeface="Merriweather"/>
                <a:ea typeface="Merriweather"/>
                <a:cs typeface="Merriweather"/>
                <a:sym typeface="Merriweather"/>
              </a:rPr>
              <a:t>MEASURE 110:</a:t>
            </a:r>
            <a:r>
              <a:rPr lang="en-US" sz="1300">
                <a:solidFill>
                  <a:schemeClr val="dk1"/>
                </a:solidFill>
                <a:latin typeface="Merriweather"/>
                <a:ea typeface="Merriweather"/>
                <a:cs typeface="Merriweather"/>
                <a:sym typeface="Merriweather"/>
              </a:rPr>
              <a:t> In November 2020, Oregon voters passed the Drug Addiction Treatment and Recovery Act - Behavioral Health Resource Networks (BHRNs) were established to provide trauma-informed and culturally specific community-based services and support to people with substance use disorders.</a:t>
            </a:r>
            <a:endParaRPr sz="1300">
              <a:solidFill>
                <a:schemeClr val="dk1"/>
              </a:solidFill>
              <a:latin typeface="Merriweather"/>
              <a:ea typeface="Merriweather"/>
              <a:cs typeface="Merriweather"/>
              <a:sym typeface="Merriweather"/>
            </a:endParaRPr>
          </a:p>
          <a:p>
            <a:pPr marL="457200" lvl="0" indent="-311150" algn="l" rtl="0">
              <a:lnSpc>
                <a:spcPct val="115000"/>
              </a:lnSpc>
              <a:spcBef>
                <a:spcPts val="1000"/>
              </a:spcBef>
              <a:spcAft>
                <a:spcPts val="0"/>
              </a:spcAft>
              <a:buClr>
                <a:schemeClr val="dk1"/>
              </a:buClr>
              <a:buSzPts val="1300"/>
              <a:buFont typeface="Merriweather"/>
              <a:buChar char="●"/>
            </a:pPr>
            <a:r>
              <a:rPr lang="en-US" sz="1300" b="1">
                <a:solidFill>
                  <a:schemeClr val="dk1"/>
                </a:solidFill>
                <a:latin typeface="Merriweather"/>
                <a:ea typeface="Merriweather"/>
                <a:cs typeface="Merriweather"/>
                <a:sym typeface="Merriweather"/>
              </a:rPr>
              <a:t>WORKFORCE FUNDING</a:t>
            </a:r>
            <a:r>
              <a:rPr lang="en-US" sz="1300">
                <a:solidFill>
                  <a:schemeClr val="dk1"/>
                </a:solidFill>
                <a:latin typeface="Merriweather"/>
                <a:ea typeface="Merriweather"/>
                <a:cs typeface="Merriweather"/>
                <a:sym typeface="Merriweather"/>
              </a:rPr>
              <a:t>: Various Behavioral Health Resource Networks and employers were funded by Measure 110 to hire peer workers to address the growing gap between the need for services and the number of peer workers necessary to meet the demand for services.</a:t>
            </a:r>
            <a:endParaRPr sz="1300">
              <a:solidFill>
                <a:schemeClr val="dk1"/>
              </a:solidFill>
              <a:latin typeface="Merriweather"/>
              <a:ea typeface="Merriweather"/>
              <a:cs typeface="Merriweather"/>
              <a:sym typeface="Merriweather"/>
            </a:endParaRPr>
          </a:p>
          <a:p>
            <a:pPr marL="457200" lvl="0" indent="-311150" algn="l" rtl="0">
              <a:lnSpc>
                <a:spcPct val="115000"/>
              </a:lnSpc>
              <a:spcBef>
                <a:spcPts val="1000"/>
              </a:spcBef>
              <a:spcAft>
                <a:spcPts val="1000"/>
              </a:spcAft>
              <a:buClr>
                <a:schemeClr val="dk1"/>
              </a:buClr>
              <a:buSzPts val="1300"/>
              <a:buFont typeface="Merriweather"/>
              <a:buChar char="●"/>
            </a:pPr>
            <a:r>
              <a:rPr lang="en-US" sz="1300" b="1">
                <a:solidFill>
                  <a:schemeClr val="dk1"/>
                </a:solidFill>
                <a:latin typeface="Merriweather"/>
                <a:ea typeface="Merriweather"/>
                <a:cs typeface="Merriweather"/>
                <a:sym typeface="Merriweather"/>
              </a:rPr>
              <a:t>WORKFORCE CHALLENGE:</a:t>
            </a:r>
            <a:r>
              <a:rPr lang="en-US" sz="1300">
                <a:solidFill>
                  <a:schemeClr val="dk1"/>
                </a:solidFill>
                <a:latin typeface="Merriweather"/>
                <a:ea typeface="Merriweather"/>
                <a:cs typeface="Merriweather"/>
                <a:sym typeface="Merriweather"/>
              </a:rPr>
              <a:t> This emerging field and workforce have experienced many challenges as reported by Oregon Health Authority’s (OHA) Behavioral Health Workforce Wage Study Report 2021, resulting in a shortage of peer workers and providers. </a:t>
            </a:r>
            <a:endParaRPr/>
          </a:p>
        </p:txBody>
      </p:sp>
      <p:sp>
        <p:nvSpPr>
          <p:cNvPr id="98" name="Google Shape;98;g2611cf2f098_0_15: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eccf47444_0_0: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eccf47444_0_0: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Font typeface="Merriweather"/>
              <a:buChar char="●"/>
            </a:pPr>
            <a:r>
              <a:rPr lang="en-US" sz="1400">
                <a:solidFill>
                  <a:schemeClr val="dk1"/>
                </a:solidFill>
                <a:latin typeface="Merriweather"/>
                <a:ea typeface="Merriweather"/>
                <a:cs typeface="Merriweather"/>
                <a:sym typeface="Merriweather"/>
              </a:rPr>
              <a:t>The occupational focus of this program is for entry-level peer workers that share the same knowledge, skills, abilities and qualifications needed by employers.</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US" sz="1400">
                <a:solidFill>
                  <a:schemeClr val="dk1"/>
                </a:solidFill>
                <a:latin typeface="Merriweather"/>
                <a:ea typeface="Merriweather"/>
                <a:cs typeface="Merriweather"/>
                <a:sym typeface="Merriweather"/>
              </a:rPr>
              <a:t>Program is designed to create a talent pipeline of  Peer-Support Workers- an evidence-based model of care that requires the practitioner have experience with recovery from substance abuse disorder.</a:t>
            </a: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US" sz="1400">
                <a:solidFill>
                  <a:schemeClr val="dk1"/>
                </a:solidFill>
                <a:latin typeface="Merriweather"/>
                <a:ea typeface="Merriweather"/>
                <a:cs typeface="Merriweather"/>
                <a:sym typeface="Merriweather"/>
              </a:rPr>
              <a:t>Formally recognized in 2007 as a Healthcare field, but peer-support workers have a long history in Indigenous communities, Alcoholics Anonymous, and faith-based recovery ministries where participants received empathy and support from others with life experiences.</a:t>
            </a:r>
            <a:endParaRPr sz="14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Workforce shortages have caused employers to reduce the requirements and qualifications to be hired, including not being certified prior to hire, and the peer workers lack the knowledge, skills, abilities and certifications to be successful.</a:t>
            </a:r>
            <a:endParaRPr sz="13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endParaRPr sz="1400">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endParaRPr sz="14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a:p>
        </p:txBody>
      </p:sp>
      <p:sp>
        <p:nvSpPr>
          <p:cNvPr id="106" name="Google Shape;106;g23eccf47444_0_0: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ba3c2c2d5_0_1029: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3ba3c2c2d5_0_1029: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23ba3c2c2d5_0_1029: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1bd9856c4_1_6: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1bd9856c4_1_6: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81bd9856c4_1_6: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eb82f62b2_0_14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eb82f62b2_0_1425: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25eb82f62b2_0_1425: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baa23b215_0_10:notes"/>
          <p:cNvSpPr>
            <a:spLocks noGrp="1" noRot="1" noChangeAspect="1"/>
          </p:cNvSpPr>
          <p:nvPr>
            <p:ph type="sldImg" idx="2"/>
          </p:nvPr>
        </p:nvSpPr>
        <p:spPr>
          <a:xfrm>
            <a:off x="710247" y="1173559"/>
            <a:ext cx="5682000" cy="316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3baa23b215_0_10: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r>
              <a:rPr lang="en-US"/>
              <a:t>BROOKE</a:t>
            </a:r>
            <a:endParaRPr/>
          </a:p>
        </p:txBody>
      </p:sp>
      <p:sp>
        <p:nvSpPr>
          <p:cNvPr id="171" name="Google Shape;171;g23baa23b215_0_10:notes"/>
          <p:cNvSpPr txBox="1">
            <a:spLocks noGrp="1"/>
          </p:cNvSpPr>
          <p:nvPr>
            <p:ph type="sldNum" idx="12"/>
          </p:nvPr>
        </p:nvSpPr>
        <p:spPr>
          <a:xfrm>
            <a:off x="4023092" y="8917422"/>
            <a:ext cx="3077700" cy="4710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d82ab06e7_0_1:notes"/>
          <p:cNvSpPr>
            <a:spLocks noGrp="1" noRot="1" noChangeAspect="1"/>
          </p:cNvSpPr>
          <p:nvPr>
            <p:ph type="sldImg" idx="2"/>
          </p:nvPr>
        </p:nvSpPr>
        <p:spPr>
          <a:xfrm>
            <a:off x="735120" y="1173240"/>
            <a:ext cx="5632500" cy="3168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9d82ab06e7_0_1:notes"/>
          <p:cNvSpPr txBox="1">
            <a:spLocks noGrp="1"/>
          </p:cNvSpPr>
          <p:nvPr>
            <p:ph type="body" idx="1"/>
          </p:nvPr>
        </p:nvSpPr>
        <p:spPr>
          <a:xfrm>
            <a:off x="709560" y="4518000"/>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9d82ab06e7_0_1:notes"/>
          <p:cNvSpPr txBox="1">
            <a:spLocks noGrp="1"/>
          </p:cNvSpPr>
          <p:nvPr>
            <p:ph type="sldNum" idx="12"/>
          </p:nvPr>
        </p:nvSpPr>
        <p:spPr>
          <a:xfrm>
            <a:off x="4022640" y="8918640"/>
            <a:ext cx="30780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484764" y="1986926"/>
            <a:ext cx="5257800" cy="20574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cxnSp>
        <p:nvCxnSpPr>
          <p:cNvPr id="56" name="Google Shape;56;p13"/>
          <p:cNvCxnSpPr/>
          <p:nvPr/>
        </p:nvCxnSpPr>
        <p:spPr>
          <a:xfrm>
            <a:off x="1509005" y="4172084"/>
            <a:ext cx="0" cy="760200"/>
          </a:xfrm>
          <a:prstGeom prst="straightConnector1">
            <a:avLst/>
          </a:prstGeom>
          <a:noFill/>
          <a:ln w="19050" cap="flat" cmpd="sng">
            <a:solidFill>
              <a:srgbClr val="D84400"/>
            </a:solidFill>
            <a:prstDash val="solid"/>
            <a:miter lim="800000"/>
            <a:headEnd type="none" w="sm" len="sm"/>
            <a:tailEnd type="none" w="sm" len="sm"/>
          </a:ln>
        </p:spPr>
      </p:cxnSp>
      <p:sp>
        <p:nvSpPr>
          <p:cNvPr id="57" name="Google Shape;57;p13" descr="Click icon to add picture"/>
          <p:cNvSpPr txBox="1">
            <a:spLocks noGrp="1"/>
          </p:cNvSpPr>
          <p:nvPr>
            <p:ph type="body" idx="1"/>
          </p:nvPr>
        </p:nvSpPr>
        <p:spPr>
          <a:xfrm>
            <a:off x="1601366" y="4172084"/>
            <a:ext cx="1570500" cy="76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1000"/>
              </a:spcBef>
              <a:spcAft>
                <a:spcPts val="0"/>
              </a:spcAft>
              <a:buClr>
                <a:schemeClr val="lt1"/>
              </a:buClr>
              <a:buSzPts val="1800"/>
              <a:buNone/>
              <a:defRPr sz="1800" b="0">
                <a:solidFill>
                  <a:schemeClr val="lt1"/>
                </a:solidFil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8" name="Google Shape;58;p13"/>
          <p:cNvSpPr>
            <a:spLocks noGrp="1"/>
          </p:cNvSpPr>
          <p:nvPr>
            <p:ph type="pic" idx="2"/>
          </p:nvPr>
        </p:nvSpPr>
        <p:spPr>
          <a:xfrm>
            <a:off x="6742557" y="821836"/>
            <a:ext cx="4405500" cy="5066400"/>
          </a:xfrm>
          <a:prstGeom prst="rect">
            <a:avLst/>
          </a:prstGeom>
          <a:noFill/>
          <a:ln>
            <a:noFill/>
          </a:ln>
        </p:spPr>
      </p:sp>
      <p:sp>
        <p:nvSpPr>
          <p:cNvPr id="59" name="Google Shape;59;p13"/>
          <p:cNvSpPr/>
          <p:nvPr/>
        </p:nvSpPr>
        <p:spPr>
          <a:xfrm>
            <a:off x="7441324" y="5568778"/>
            <a:ext cx="824753" cy="943535"/>
          </a:xfrm>
          <a:custGeom>
            <a:avLst/>
            <a:gdLst/>
            <a:ahLst/>
            <a:cxnLst/>
            <a:rect l="l" t="t" r="r" b="b"/>
            <a:pathLst>
              <a:path w="4398682" h="5032188" extrusionOk="0">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Mate"/>
              <a:ea typeface="Mate"/>
              <a:cs typeface="Mate"/>
              <a:sym typeface="Mate"/>
            </a:endParaRPr>
          </a:p>
        </p:txBody>
      </p:sp>
    </p:spTree>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 Team Members">
  <p:cSld name="4 Team Members">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4400"/>
              <a:buFont typeface="Mate"/>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14"/>
          <p:cNvSpPr>
            <a:spLocks noGrp="1"/>
          </p:cNvSpPr>
          <p:nvPr>
            <p:ph type="pic" idx="2"/>
          </p:nvPr>
        </p:nvSpPr>
        <p:spPr>
          <a:xfrm>
            <a:off x="1114798" y="2560353"/>
            <a:ext cx="2368200" cy="2102100"/>
          </a:xfrm>
          <a:prstGeom prst="hexagon">
            <a:avLst>
              <a:gd name="adj" fmla="val 28349"/>
              <a:gd name="vf" fmla="val 115470"/>
            </a:avLst>
          </a:prstGeom>
          <a:noFill/>
          <a:ln>
            <a:noFill/>
          </a:ln>
        </p:spPr>
      </p:sp>
      <p:sp>
        <p:nvSpPr>
          <p:cNvPr id="63" name="Google Shape;63;p14" descr="Click icon to add picture"/>
          <p:cNvSpPr txBox="1">
            <a:spLocks noGrp="1"/>
          </p:cNvSpPr>
          <p:nvPr>
            <p:ph type="body" idx="1"/>
          </p:nvPr>
        </p:nvSpPr>
        <p:spPr>
          <a:xfrm>
            <a:off x="1214003" y="4764289"/>
            <a:ext cx="2097900" cy="5064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1000"/>
              </a:spcBef>
              <a:spcAft>
                <a:spcPts val="0"/>
              </a:spcAft>
              <a:buClr>
                <a:schemeClr val="lt1"/>
              </a:buClr>
              <a:buSzPts val="1800"/>
              <a:buNone/>
              <a:defRPr sz="1800" b="1" i="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p14"/>
          <p:cNvSpPr txBox="1">
            <a:spLocks noGrp="1"/>
          </p:cNvSpPr>
          <p:nvPr>
            <p:ph type="body" idx="3"/>
          </p:nvPr>
        </p:nvSpPr>
        <p:spPr>
          <a:xfrm>
            <a:off x="1214003" y="5295180"/>
            <a:ext cx="2097900" cy="5064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1400"/>
              <a:buNone/>
              <a:defRPr sz="1400" b="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5" name="Google Shape;65;p14"/>
          <p:cNvSpPr>
            <a:spLocks noGrp="1"/>
          </p:cNvSpPr>
          <p:nvPr>
            <p:ph type="pic" idx="4"/>
          </p:nvPr>
        </p:nvSpPr>
        <p:spPr>
          <a:xfrm>
            <a:off x="3623536" y="1840730"/>
            <a:ext cx="2368200" cy="2102100"/>
          </a:xfrm>
          <a:prstGeom prst="hexagon">
            <a:avLst>
              <a:gd name="adj" fmla="val 28349"/>
              <a:gd name="vf" fmla="val 115470"/>
            </a:avLst>
          </a:prstGeom>
          <a:noFill/>
          <a:ln>
            <a:noFill/>
          </a:ln>
        </p:spPr>
      </p:sp>
      <p:sp>
        <p:nvSpPr>
          <p:cNvPr id="66" name="Google Shape;66;p14" descr="Click icon to add picture"/>
          <p:cNvSpPr txBox="1">
            <a:spLocks noGrp="1"/>
          </p:cNvSpPr>
          <p:nvPr>
            <p:ph type="body" idx="5"/>
          </p:nvPr>
        </p:nvSpPr>
        <p:spPr>
          <a:xfrm>
            <a:off x="3720440" y="4045832"/>
            <a:ext cx="2097900" cy="5064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1000"/>
              </a:spcBef>
              <a:spcAft>
                <a:spcPts val="0"/>
              </a:spcAft>
              <a:buClr>
                <a:schemeClr val="lt1"/>
              </a:buClr>
              <a:buSzPts val="1800"/>
              <a:buNone/>
              <a:defRPr sz="1800" b="1" i="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7" name="Google Shape;67;p14"/>
          <p:cNvSpPr txBox="1">
            <a:spLocks noGrp="1"/>
          </p:cNvSpPr>
          <p:nvPr>
            <p:ph type="body" idx="6"/>
          </p:nvPr>
        </p:nvSpPr>
        <p:spPr>
          <a:xfrm>
            <a:off x="3720440" y="4576723"/>
            <a:ext cx="2097900" cy="5064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1400"/>
              <a:buNone/>
              <a:defRPr sz="1400" b="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8" name="Google Shape;68;p14"/>
          <p:cNvSpPr>
            <a:spLocks noGrp="1"/>
          </p:cNvSpPr>
          <p:nvPr>
            <p:ph type="pic" idx="7"/>
          </p:nvPr>
        </p:nvSpPr>
        <p:spPr>
          <a:xfrm>
            <a:off x="6113401" y="2560353"/>
            <a:ext cx="2368200" cy="2102100"/>
          </a:xfrm>
          <a:prstGeom prst="hexagon">
            <a:avLst>
              <a:gd name="adj" fmla="val 28349"/>
              <a:gd name="vf" fmla="val 115470"/>
            </a:avLst>
          </a:prstGeom>
          <a:noFill/>
          <a:ln>
            <a:noFill/>
          </a:ln>
        </p:spPr>
      </p:sp>
      <p:sp>
        <p:nvSpPr>
          <p:cNvPr id="69" name="Google Shape;69;p14" descr="Click icon to add picture"/>
          <p:cNvSpPr txBox="1">
            <a:spLocks noGrp="1"/>
          </p:cNvSpPr>
          <p:nvPr>
            <p:ph type="body" idx="8"/>
          </p:nvPr>
        </p:nvSpPr>
        <p:spPr>
          <a:xfrm>
            <a:off x="6218710" y="4764289"/>
            <a:ext cx="2097900" cy="5064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1000"/>
              </a:spcBef>
              <a:spcAft>
                <a:spcPts val="0"/>
              </a:spcAft>
              <a:buClr>
                <a:schemeClr val="lt1"/>
              </a:buClr>
              <a:buSzPts val="1800"/>
              <a:buNone/>
              <a:defRPr sz="1800" b="1" i="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0" name="Google Shape;70;p14"/>
          <p:cNvSpPr txBox="1">
            <a:spLocks noGrp="1"/>
          </p:cNvSpPr>
          <p:nvPr>
            <p:ph type="body" idx="9"/>
          </p:nvPr>
        </p:nvSpPr>
        <p:spPr>
          <a:xfrm>
            <a:off x="6218710" y="5295180"/>
            <a:ext cx="2097900" cy="5064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1400"/>
              <a:buNone/>
              <a:defRPr sz="1400" b="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1" name="Google Shape;71;p14"/>
          <p:cNvSpPr>
            <a:spLocks noGrp="1"/>
          </p:cNvSpPr>
          <p:nvPr>
            <p:ph type="pic" idx="13"/>
          </p:nvPr>
        </p:nvSpPr>
        <p:spPr>
          <a:xfrm>
            <a:off x="8500328" y="1836331"/>
            <a:ext cx="2368200" cy="2102100"/>
          </a:xfrm>
          <a:prstGeom prst="hexagon">
            <a:avLst>
              <a:gd name="adj" fmla="val 28349"/>
              <a:gd name="vf" fmla="val 115470"/>
            </a:avLst>
          </a:prstGeom>
          <a:noFill/>
          <a:ln>
            <a:noFill/>
          </a:ln>
        </p:spPr>
      </p:sp>
      <p:sp>
        <p:nvSpPr>
          <p:cNvPr id="72" name="Google Shape;72;p14" descr="Click icon to add picture"/>
          <p:cNvSpPr txBox="1">
            <a:spLocks noGrp="1"/>
          </p:cNvSpPr>
          <p:nvPr>
            <p:ph type="body" idx="14"/>
          </p:nvPr>
        </p:nvSpPr>
        <p:spPr>
          <a:xfrm>
            <a:off x="8635340" y="4045832"/>
            <a:ext cx="2097900" cy="5064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1000"/>
              </a:spcBef>
              <a:spcAft>
                <a:spcPts val="0"/>
              </a:spcAft>
              <a:buClr>
                <a:schemeClr val="lt1"/>
              </a:buClr>
              <a:buSzPts val="1800"/>
              <a:buNone/>
              <a:defRPr sz="1800" b="1" i="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3" name="Google Shape;73;p14"/>
          <p:cNvSpPr txBox="1">
            <a:spLocks noGrp="1"/>
          </p:cNvSpPr>
          <p:nvPr>
            <p:ph type="body" idx="15"/>
          </p:nvPr>
        </p:nvSpPr>
        <p:spPr>
          <a:xfrm>
            <a:off x="8635340" y="4576723"/>
            <a:ext cx="2097900" cy="5064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1000"/>
              </a:spcBef>
              <a:spcAft>
                <a:spcPts val="0"/>
              </a:spcAft>
              <a:buClr>
                <a:schemeClr val="lt1"/>
              </a:buClr>
              <a:buSzPts val="1400"/>
              <a:buNone/>
              <a:defRPr sz="1400" b="0">
                <a:solidFill>
                  <a:schemeClr val="lt1"/>
                </a:solidFill>
                <a:latin typeface="Arial"/>
                <a:ea typeface="Arial"/>
                <a:cs typeface="Arial"/>
                <a:sym typeface="Arial"/>
              </a:defRPr>
            </a:lvl1pPr>
            <a:lvl2pPr marL="914400" lvl="1" indent="-292100" algn="l" rtl="0">
              <a:lnSpc>
                <a:spcPct val="90000"/>
              </a:lnSpc>
              <a:spcBef>
                <a:spcPts val="1600"/>
              </a:spcBef>
              <a:spcAft>
                <a:spcPts val="0"/>
              </a:spcAft>
              <a:buClr>
                <a:schemeClr val="lt1"/>
              </a:buClr>
              <a:buSzPts val="1000"/>
              <a:buChar char="○"/>
              <a:defRPr sz="1000"/>
            </a:lvl2pPr>
            <a:lvl3pPr marL="1371600" lvl="2" indent="-285750" algn="l" rtl="0">
              <a:lnSpc>
                <a:spcPct val="90000"/>
              </a:lnSpc>
              <a:spcBef>
                <a:spcPts val="1600"/>
              </a:spcBef>
              <a:spcAft>
                <a:spcPts val="0"/>
              </a:spcAft>
              <a:buClr>
                <a:schemeClr val="lt1"/>
              </a:buClr>
              <a:buSzPts val="900"/>
              <a:buChar char="■"/>
              <a:defRPr sz="900"/>
            </a:lvl3pPr>
            <a:lvl4pPr marL="1828800" lvl="3" indent="-279400" algn="l" rtl="0">
              <a:lnSpc>
                <a:spcPct val="90000"/>
              </a:lnSpc>
              <a:spcBef>
                <a:spcPts val="1600"/>
              </a:spcBef>
              <a:spcAft>
                <a:spcPts val="0"/>
              </a:spcAft>
              <a:buClr>
                <a:schemeClr val="lt1"/>
              </a:buClr>
              <a:buSzPts val="800"/>
              <a:buChar char="●"/>
              <a:defRPr sz="800"/>
            </a:lvl4pPr>
            <a:lvl5pPr marL="2286000" lvl="4" indent="-279400" algn="l" rtl="0">
              <a:lnSpc>
                <a:spcPct val="90000"/>
              </a:lnSpc>
              <a:spcBef>
                <a:spcPts val="1600"/>
              </a:spcBef>
              <a:spcAft>
                <a:spcPts val="0"/>
              </a:spcAft>
              <a:buClr>
                <a:schemeClr val="lt1"/>
              </a:buClr>
              <a:buSzPts val="800"/>
              <a:buChar char="○"/>
              <a:defRPr sz="800"/>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4" name="Google Shape;74;p14"/>
          <p:cNvSpPr txBox="1">
            <a:spLocks noGrp="1"/>
          </p:cNvSpPr>
          <p:nvPr>
            <p:ph type="ftr" idx="11"/>
          </p:nvPr>
        </p:nvSpPr>
        <p:spPr>
          <a:xfrm>
            <a:off x="484632" y="6217920"/>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11194169" y="6217920"/>
            <a:ext cx="458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_AND_BODY_1">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838080" y="365040"/>
            <a:ext cx="10515600" cy="1325400"/>
          </a:xfrm>
          <a:prstGeom prst="rect">
            <a:avLst/>
          </a:prstGeom>
          <a:noFill/>
          <a:ln>
            <a:noFill/>
          </a:ln>
        </p:spPr>
        <p:txBody>
          <a:bodyPr spcFirstLastPara="1" wrap="square" lIns="0" tIns="0" rIns="0" bIns="0" anchor="ctr" anchorCtr="1">
            <a:normAutofit/>
          </a:bodyPr>
          <a:lstStyle>
            <a:lvl1pPr lvl="0" algn="l" rtl="0">
              <a:spcBef>
                <a:spcPts val="0"/>
              </a:spcBef>
              <a:spcAft>
                <a:spcPts val="0"/>
              </a:spcAft>
              <a:buSzPts val="37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78" name="Google Shape;78;p15"/>
          <p:cNvSpPr txBox="1">
            <a:spLocks noGrp="1"/>
          </p:cNvSpPr>
          <p:nvPr>
            <p:ph type="subTitle" idx="1"/>
          </p:nvPr>
        </p:nvSpPr>
        <p:spPr>
          <a:xfrm>
            <a:off x="609480" y="1604520"/>
            <a:ext cx="10972500" cy="39774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SzPts val="2400"/>
              <a:buNone/>
              <a:defRPr/>
            </a:lvl1pPr>
            <a:lvl2pPr lvl="1" algn="l" rtl="0">
              <a:spcBef>
                <a:spcPts val="1600"/>
              </a:spcBef>
              <a:spcAft>
                <a:spcPts val="0"/>
              </a:spcAft>
              <a:buSzPts val="1900"/>
              <a:buNone/>
              <a:defRPr/>
            </a:lvl2pPr>
            <a:lvl3pPr lvl="2" algn="l" rtl="0">
              <a:spcBef>
                <a:spcPts val="1600"/>
              </a:spcBef>
              <a:spcAft>
                <a:spcPts val="0"/>
              </a:spcAft>
              <a:buSzPts val="1900"/>
              <a:buNone/>
              <a:defRPr/>
            </a:lvl3pPr>
            <a:lvl4pPr lvl="3" algn="l" rtl="0">
              <a:spcBef>
                <a:spcPts val="1600"/>
              </a:spcBef>
              <a:spcAft>
                <a:spcPts val="0"/>
              </a:spcAft>
              <a:buSzPts val="1900"/>
              <a:buNone/>
              <a:defRPr/>
            </a:lvl4pPr>
            <a:lvl5pPr lvl="4" algn="l" rtl="0">
              <a:spcBef>
                <a:spcPts val="1600"/>
              </a:spcBef>
              <a:spcAft>
                <a:spcPts val="0"/>
              </a:spcAft>
              <a:buSzPts val="1900"/>
              <a:buNone/>
              <a:defRPr/>
            </a:lvl5pPr>
            <a:lvl6pPr lvl="5" algn="l" rtl="0">
              <a:spcBef>
                <a:spcPts val="1600"/>
              </a:spcBef>
              <a:spcAft>
                <a:spcPts val="0"/>
              </a:spcAft>
              <a:buSzPts val="1900"/>
              <a:buNone/>
              <a:defRPr/>
            </a:lvl6pPr>
            <a:lvl7pPr lvl="6" algn="l" rtl="0">
              <a:spcBef>
                <a:spcPts val="1600"/>
              </a:spcBef>
              <a:spcAft>
                <a:spcPts val="0"/>
              </a:spcAft>
              <a:buSzPts val="1900"/>
              <a:buNone/>
              <a:defRPr/>
            </a:lvl7pPr>
            <a:lvl8pPr lvl="7" algn="l" rtl="0">
              <a:spcBef>
                <a:spcPts val="1600"/>
              </a:spcBef>
              <a:spcAft>
                <a:spcPts val="0"/>
              </a:spcAft>
              <a:buSzPts val="1900"/>
              <a:buNone/>
              <a:defRPr/>
            </a:lvl8pPr>
            <a:lvl9pPr lvl="8" algn="l" rtl="0">
              <a:spcBef>
                <a:spcPts val="1600"/>
              </a:spcBef>
              <a:spcAft>
                <a:spcPts val="1600"/>
              </a:spcAft>
              <a:buSzPts val="19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ha/hsd/amh/pages/measure110.aspx"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omments" Target="../comments/comment5.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hyperlink" Target="https://www.multco.us/assertive-engagement"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www.gettrainedtohelp.com/en/" TargetMode="External"/><Relationship Id="rId5" Type="http://schemas.openxmlformats.org/officeDocument/2006/relationships/hyperlink" Target="https://www.pdx.edu/health-counseling/peer-recovery-support" TargetMode="External"/><Relationship Id="rId4" Type="http://schemas.openxmlformats.org/officeDocument/2006/relationships/hyperlink" Target="https://www.kff.org/wp-content/uploads/sites/2/2013/09/wham_participant_guide.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mhacbo.org/media/filer_public/c2/de/c2dec3ea-8696-4c39-9a32-c3bd7cc2f8e3/survey2018section5peermentors.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static1.squarespace.com/static/5a0de0f94c0dbf779166a592/t/5f9ca67b41d2a92c7ab2aa78/1604101778817/PDS+Needs+Assessment+Report+with+Appendices+-+FINAL.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hyperlink" Target="https://static1.squarespace.com/static/5a0de0f94c0dbf779166a592/t/5f9ca67b41d2a92c7ab2aa78/1604101778817/PDS+Needs+Assessment+Report+with+Appendices+-+FINAL.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17" Type="http://schemas.openxmlformats.org/officeDocument/2006/relationships/image" Target="../media/image18.jpg"/><Relationship Id="rId2" Type="http://schemas.openxmlformats.org/officeDocument/2006/relationships/notesSlide" Target="../notesSlides/notesSlide5.xml"/><Relationship Id="rId16" Type="http://schemas.openxmlformats.org/officeDocument/2006/relationships/image" Target="../media/image17.jpg"/><Relationship Id="rId1" Type="http://schemas.openxmlformats.org/officeDocument/2006/relationships/slideLayout" Target="../slideLayouts/slideLayout1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comments" Target="../comments/comment3.xml"/><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comments" Target="../comments/comment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1283625" y="1457950"/>
            <a:ext cx="7146900" cy="205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Merriweather"/>
              <a:buNone/>
            </a:pPr>
            <a:r>
              <a:rPr lang="en-US" sz="4100">
                <a:solidFill>
                  <a:schemeClr val="dk1"/>
                </a:solidFill>
                <a:latin typeface="Merriweather"/>
                <a:ea typeface="Merriweather"/>
                <a:cs typeface="Merriweather"/>
                <a:sym typeface="Merriweather"/>
              </a:rPr>
              <a:t>Behavioral Health: </a:t>
            </a:r>
            <a:endParaRPr sz="4100">
              <a:solidFill>
                <a:schemeClr val="dk1"/>
              </a:solidFill>
              <a:latin typeface="Merriweather"/>
              <a:ea typeface="Merriweather"/>
              <a:cs typeface="Merriweather"/>
              <a:sym typeface="Merriweather"/>
            </a:endParaRPr>
          </a:p>
          <a:p>
            <a:pPr marL="0" lvl="0" indent="0" algn="l" rtl="0">
              <a:lnSpc>
                <a:spcPct val="90000"/>
              </a:lnSpc>
              <a:spcBef>
                <a:spcPts val="0"/>
              </a:spcBef>
              <a:spcAft>
                <a:spcPts val="0"/>
              </a:spcAft>
              <a:buClr>
                <a:schemeClr val="lt1"/>
              </a:buClr>
              <a:buSzPts val="4400"/>
              <a:buFont typeface="Merriweather"/>
              <a:buNone/>
            </a:pPr>
            <a:r>
              <a:rPr lang="en-US" sz="4100">
                <a:solidFill>
                  <a:schemeClr val="dk1"/>
                </a:solidFill>
                <a:latin typeface="Merriweather"/>
                <a:ea typeface="Merriweather"/>
                <a:cs typeface="Merriweather"/>
                <a:sym typeface="Merriweather"/>
              </a:rPr>
              <a:t>Peer Workforce Training Program</a:t>
            </a:r>
            <a:endParaRPr sz="4100">
              <a:solidFill>
                <a:schemeClr val="dk1"/>
              </a:solidFill>
              <a:latin typeface="Merriweather"/>
              <a:ea typeface="Merriweather"/>
              <a:cs typeface="Merriweather"/>
              <a:sym typeface="Merriweather"/>
            </a:endParaRPr>
          </a:p>
          <a:p>
            <a:pPr marL="0" lvl="0" indent="0" algn="l" rtl="0">
              <a:lnSpc>
                <a:spcPct val="90000"/>
              </a:lnSpc>
              <a:spcBef>
                <a:spcPts val="0"/>
              </a:spcBef>
              <a:spcAft>
                <a:spcPts val="0"/>
              </a:spcAft>
              <a:buClr>
                <a:schemeClr val="lt1"/>
              </a:buClr>
              <a:buSzPts val="4400"/>
              <a:buFont typeface="Merriweather"/>
              <a:buNone/>
            </a:pPr>
            <a:endParaRPr sz="4100">
              <a:solidFill>
                <a:schemeClr val="dk1"/>
              </a:solidFill>
              <a:latin typeface="Merriweather"/>
              <a:ea typeface="Merriweather"/>
              <a:cs typeface="Merriweather"/>
              <a:sym typeface="Merriweather"/>
            </a:endParaRPr>
          </a:p>
          <a:p>
            <a:pPr marL="0" lvl="0" indent="0" algn="l" rtl="0">
              <a:lnSpc>
                <a:spcPct val="90000"/>
              </a:lnSpc>
              <a:spcBef>
                <a:spcPts val="0"/>
              </a:spcBef>
              <a:spcAft>
                <a:spcPts val="0"/>
              </a:spcAft>
              <a:buClr>
                <a:schemeClr val="lt1"/>
              </a:buClr>
              <a:buSzPts val="4400"/>
              <a:buFont typeface="Merriweather"/>
              <a:buNone/>
            </a:pPr>
            <a:endParaRPr sz="2500">
              <a:solidFill>
                <a:schemeClr val="dk1"/>
              </a:solidFill>
              <a:latin typeface="Merriweather"/>
              <a:ea typeface="Merriweather"/>
              <a:cs typeface="Merriweather"/>
              <a:sym typeface="Merriweather"/>
            </a:endParaRPr>
          </a:p>
        </p:txBody>
      </p:sp>
      <p:sp>
        <p:nvSpPr>
          <p:cNvPr id="85" name="Google Shape;85;p16"/>
          <p:cNvSpPr txBox="1">
            <a:spLocks noGrp="1"/>
          </p:cNvSpPr>
          <p:nvPr>
            <p:ph type="body" idx="1"/>
          </p:nvPr>
        </p:nvSpPr>
        <p:spPr>
          <a:xfrm>
            <a:off x="1607728" y="4356225"/>
            <a:ext cx="2006700" cy="76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600"/>
              </a:spcAft>
              <a:buClr>
                <a:schemeClr val="lt1"/>
              </a:buClr>
              <a:buSzPts val="1800"/>
              <a:buNone/>
            </a:pPr>
            <a:r>
              <a:rPr lang="en-US">
                <a:solidFill>
                  <a:schemeClr val="dk1"/>
                </a:solidFill>
              </a:rPr>
              <a:t>November 2023</a:t>
            </a:r>
            <a:endParaRPr>
              <a:solidFill>
                <a:schemeClr val="dk1"/>
              </a:solidFill>
            </a:endParaRPr>
          </a:p>
        </p:txBody>
      </p:sp>
      <p:pic>
        <p:nvPicPr>
          <p:cNvPr id="86" name="Google Shape;86;p16"/>
          <p:cNvPicPr preferRelativeResize="0"/>
          <p:nvPr/>
        </p:nvPicPr>
        <p:blipFill rotWithShape="1">
          <a:blip r:embed="rId3">
            <a:alphaModFix/>
          </a:blip>
          <a:srcRect t="2552" b="2561"/>
          <a:stretch/>
        </p:blipFill>
        <p:spPr>
          <a:xfrm>
            <a:off x="6284315" y="3984454"/>
            <a:ext cx="1574967" cy="1798553"/>
          </a:xfrm>
          <a:custGeom>
            <a:avLst/>
            <a:gdLst/>
            <a:ahLst/>
            <a:cxnLst/>
            <a:rect l="l" t="t" r="r" b="b"/>
            <a:pathLst>
              <a:path w="4405503" h="5066346" extrusionOk="0">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a:noFill/>
          </a:ln>
        </p:spPr>
      </p:pic>
      <p:pic>
        <p:nvPicPr>
          <p:cNvPr id="87" name="Google Shape;87;p16"/>
          <p:cNvPicPr preferRelativeResize="0"/>
          <p:nvPr/>
        </p:nvPicPr>
        <p:blipFill rotWithShape="1">
          <a:blip r:embed="rId4">
            <a:alphaModFix/>
          </a:blip>
          <a:srcRect/>
          <a:stretch/>
        </p:blipFill>
        <p:spPr>
          <a:xfrm>
            <a:off x="9897686" y="1064464"/>
            <a:ext cx="1574967" cy="1798553"/>
          </a:xfrm>
          <a:custGeom>
            <a:avLst/>
            <a:gdLst/>
            <a:ahLst/>
            <a:cxnLst/>
            <a:rect l="l" t="t" r="r" b="b"/>
            <a:pathLst>
              <a:path w="4405503" h="5066346" extrusionOk="0">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graphicFrame>
        <p:nvGraphicFramePr>
          <p:cNvPr id="200" name="Google Shape;200;p25"/>
          <p:cNvGraphicFramePr/>
          <p:nvPr/>
        </p:nvGraphicFramePr>
        <p:xfrm>
          <a:off x="286213" y="922775"/>
          <a:ext cx="11626550" cy="5377103"/>
        </p:xfrm>
        <a:graphic>
          <a:graphicData uri="http://schemas.openxmlformats.org/drawingml/2006/table">
            <a:tbl>
              <a:tblPr>
                <a:noFill/>
                <a:tableStyleId>{6C9B77DA-524C-44FB-B234-23D5C8F6D0C8}</a:tableStyleId>
              </a:tblPr>
              <a:tblGrid>
                <a:gridCol w="2274775">
                  <a:extLst>
                    <a:ext uri="{9D8B030D-6E8A-4147-A177-3AD203B41FA5}">
                      <a16:colId xmlns:a16="http://schemas.microsoft.com/office/drawing/2014/main" val="20000"/>
                    </a:ext>
                  </a:extLst>
                </a:gridCol>
                <a:gridCol w="4239150">
                  <a:extLst>
                    <a:ext uri="{9D8B030D-6E8A-4147-A177-3AD203B41FA5}">
                      <a16:colId xmlns:a16="http://schemas.microsoft.com/office/drawing/2014/main" val="20001"/>
                    </a:ext>
                  </a:extLst>
                </a:gridCol>
                <a:gridCol w="5112625">
                  <a:extLst>
                    <a:ext uri="{9D8B030D-6E8A-4147-A177-3AD203B41FA5}">
                      <a16:colId xmlns:a16="http://schemas.microsoft.com/office/drawing/2014/main" val="20002"/>
                    </a:ext>
                  </a:extLst>
                </a:gridCol>
              </a:tblGrid>
              <a:tr h="377200">
                <a:tc>
                  <a:txBody>
                    <a:bodyPr/>
                    <a:lstStyle/>
                    <a:p>
                      <a:pPr marL="0" lvl="0" indent="0" algn="l" rtl="0">
                        <a:lnSpc>
                          <a:spcPct val="115000"/>
                        </a:lnSpc>
                        <a:spcBef>
                          <a:spcPts val="0"/>
                        </a:spcBef>
                        <a:spcAft>
                          <a:spcPts val="0"/>
                        </a:spcAft>
                        <a:buNone/>
                      </a:pPr>
                      <a:r>
                        <a:rPr lang="en-US" sz="1300" b="1">
                          <a:solidFill>
                            <a:schemeClr val="dk1"/>
                          </a:solidFill>
                          <a:latin typeface="Merriweather"/>
                          <a:ea typeface="Merriweather"/>
                          <a:cs typeface="Merriweather"/>
                          <a:sym typeface="Merriweather"/>
                        </a:rPr>
                        <a:t>Goal</a:t>
                      </a:r>
                      <a:endParaRPr sz="1300" b="1">
                        <a:solidFill>
                          <a:schemeClr val="dk1"/>
                        </a:solidFill>
                        <a:latin typeface="Merriweather"/>
                        <a:ea typeface="Merriweather"/>
                        <a:cs typeface="Merriweather"/>
                        <a:sym typeface="Merriweather"/>
                      </a:endParaRPr>
                    </a:p>
                  </a:txBody>
                  <a:tcPr marL="91425" marR="91425" marT="91425" marB="91425">
                    <a:solidFill>
                      <a:srgbClr val="ADC0D7"/>
                    </a:solidFill>
                  </a:tcPr>
                </a:tc>
                <a:tc>
                  <a:txBody>
                    <a:bodyPr/>
                    <a:lstStyle/>
                    <a:p>
                      <a:pPr marL="0" lvl="0" indent="0" algn="l" rtl="0">
                        <a:lnSpc>
                          <a:spcPct val="115000"/>
                        </a:lnSpc>
                        <a:spcBef>
                          <a:spcPts val="0"/>
                        </a:spcBef>
                        <a:spcAft>
                          <a:spcPts val="0"/>
                        </a:spcAft>
                        <a:buNone/>
                      </a:pPr>
                      <a:r>
                        <a:rPr lang="en-US" sz="1300" b="1">
                          <a:solidFill>
                            <a:schemeClr val="dk1"/>
                          </a:solidFill>
                          <a:latin typeface="Merriweather"/>
                          <a:ea typeface="Merriweather"/>
                          <a:cs typeface="Merriweather"/>
                          <a:sym typeface="Merriweather"/>
                        </a:rPr>
                        <a:t>Strategy</a:t>
                      </a:r>
                      <a:endParaRPr sz="1300" b="1">
                        <a:solidFill>
                          <a:schemeClr val="dk1"/>
                        </a:solidFill>
                        <a:latin typeface="Merriweather"/>
                        <a:ea typeface="Merriweather"/>
                        <a:cs typeface="Merriweather"/>
                        <a:sym typeface="Merriweather"/>
                      </a:endParaRPr>
                    </a:p>
                  </a:txBody>
                  <a:tcPr marL="91425" marR="91425" marT="91425" marB="91425">
                    <a:solidFill>
                      <a:srgbClr val="ADC0D7"/>
                    </a:solidFill>
                  </a:tcPr>
                </a:tc>
                <a:tc>
                  <a:txBody>
                    <a:bodyPr/>
                    <a:lstStyle/>
                    <a:p>
                      <a:pPr marL="0" lvl="0" indent="0" algn="l" rtl="0">
                        <a:lnSpc>
                          <a:spcPct val="115000"/>
                        </a:lnSpc>
                        <a:spcBef>
                          <a:spcPts val="0"/>
                        </a:spcBef>
                        <a:spcAft>
                          <a:spcPts val="0"/>
                        </a:spcAft>
                        <a:buNone/>
                      </a:pPr>
                      <a:r>
                        <a:rPr lang="en-US" sz="1300" b="1">
                          <a:solidFill>
                            <a:schemeClr val="dk1"/>
                          </a:solidFill>
                          <a:latin typeface="Merriweather"/>
                          <a:ea typeface="Merriweather"/>
                          <a:cs typeface="Merriweather"/>
                          <a:sym typeface="Merriweather"/>
                        </a:rPr>
                        <a:t>Measures of Success</a:t>
                      </a:r>
                      <a:endParaRPr sz="1300" b="1">
                        <a:solidFill>
                          <a:schemeClr val="dk1"/>
                        </a:solidFill>
                        <a:latin typeface="Merriweather"/>
                        <a:ea typeface="Merriweather"/>
                        <a:cs typeface="Merriweather"/>
                        <a:sym typeface="Merriweather"/>
                      </a:endParaRPr>
                    </a:p>
                  </a:txBody>
                  <a:tcPr marL="91425" marR="91425" marT="91425" marB="91425">
                    <a:solidFill>
                      <a:srgbClr val="ADC0D7"/>
                    </a:solidFill>
                  </a:tcPr>
                </a:tc>
                <a:extLst>
                  <a:ext uri="{0D108BD9-81ED-4DB2-BD59-A6C34878D82A}">
                    <a16:rowId xmlns:a16="http://schemas.microsoft.com/office/drawing/2014/main" val="10000"/>
                  </a:ext>
                </a:extLst>
              </a:tr>
              <a:tr h="986550">
                <a:tc>
                  <a:txBody>
                    <a:bodyPr/>
                    <a:lstStyle/>
                    <a:p>
                      <a:pPr marL="0" lvl="0" indent="0" algn="l" rtl="0">
                        <a:lnSpc>
                          <a:spcPct val="115000"/>
                        </a:lnSpc>
                        <a:spcBef>
                          <a:spcPts val="0"/>
                        </a:spcBef>
                        <a:spcAft>
                          <a:spcPts val="0"/>
                        </a:spcAft>
                        <a:buNone/>
                      </a:pPr>
                      <a:r>
                        <a:rPr lang="en-US" sz="1100" b="1">
                          <a:solidFill>
                            <a:schemeClr val="dk1"/>
                          </a:solidFill>
                          <a:latin typeface="Merriweather"/>
                          <a:ea typeface="Merriweather"/>
                          <a:cs typeface="Merriweather"/>
                          <a:sym typeface="Merriweather"/>
                        </a:rPr>
                        <a:t>Increase the number of qualified peer support / CRM workers with the knowledge, skills, abilities and qualifications necessary.</a:t>
                      </a:r>
                      <a:endParaRPr sz="1100" b="1">
                        <a:latin typeface="Merriweather"/>
                        <a:ea typeface="Merriweather"/>
                        <a:cs typeface="Merriweather"/>
                        <a:sym typeface="Merriweathe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Establish a talent pipeline of work ready, suitable and certified entry-level peer-support and related occupations  local behavioral health providers and recipients of the </a:t>
                      </a:r>
                      <a:r>
                        <a:rPr lang="en-US" sz="1100" u="sng">
                          <a:solidFill>
                            <a:srgbClr val="1A0DAB"/>
                          </a:solidFill>
                          <a:highlight>
                            <a:schemeClr val="lt1"/>
                          </a:highlight>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Drug Addiction Treatment and Recovery Act (Measure 110)</a:t>
                      </a:r>
                      <a:endParaRPr sz="1100">
                        <a:latin typeface="Merriweather"/>
                        <a:ea typeface="Merriweather"/>
                        <a:cs typeface="Merriweather"/>
                        <a:sym typeface="Merriweather"/>
                      </a:endParaRPr>
                    </a:p>
                  </a:txBody>
                  <a:tcPr marL="91425" marR="91425" marT="91425" marB="91425"/>
                </a:tc>
                <a:tc>
                  <a:txBody>
                    <a:bodyPr/>
                    <a:lstStyle/>
                    <a:p>
                      <a:pPr marL="0" lvl="0" indent="0" algn="l" rtl="0">
                        <a:lnSpc>
                          <a:spcPct val="115000"/>
                        </a:lnSpc>
                        <a:spcBef>
                          <a:spcPts val="0"/>
                        </a:spcBef>
                        <a:spcAft>
                          <a:spcPts val="0"/>
                        </a:spcAft>
                        <a:buNone/>
                      </a:pPr>
                      <a:r>
                        <a:rPr lang="en-US" sz="1100">
                          <a:solidFill>
                            <a:schemeClr val="dk1"/>
                          </a:solidFill>
                          <a:latin typeface="Merriweather"/>
                          <a:ea typeface="Merriweather"/>
                          <a:cs typeface="Merriweather"/>
                          <a:sym typeface="Merriweather"/>
                        </a:rPr>
                        <a:t>60-80 graduates/year</a:t>
                      </a: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None/>
                      </a:pPr>
                      <a:r>
                        <a:rPr lang="en-US" sz="1100">
                          <a:solidFill>
                            <a:schemeClr val="dk1"/>
                          </a:solidFill>
                          <a:latin typeface="Merriweather"/>
                          <a:ea typeface="Merriweather"/>
                          <a:cs typeface="Merriweather"/>
                          <a:sym typeface="Merriweather"/>
                        </a:rPr>
                        <a:t>75% of participants successfully complete the program</a:t>
                      </a: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None/>
                      </a:pPr>
                      <a:r>
                        <a:rPr lang="en-US" sz="1100">
                          <a:solidFill>
                            <a:schemeClr val="dk1"/>
                          </a:solidFill>
                          <a:latin typeface="Merriweather"/>
                          <a:ea typeface="Merriweather"/>
                          <a:cs typeface="Merriweather"/>
                          <a:sym typeface="Merriweather"/>
                        </a:rPr>
                        <a:t>75% of graduates employed in Behavioral Health industry</a:t>
                      </a: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None/>
                      </a:pPr>
                      <a:r>
                        <a:rPr lang="en-US" sz="1100">
                          <a:solidFill>
                            <a:schemeClr val="dk1"/>
                          </a:solidFill>
                          <a:latin typeface="Merriweather"/>
                          <a:ea typeface="Merriweather"/>
                          <a:cs typeface="Merriweather"/>
                          <a:sym typeface="Merriweather"/>
                        </a:rPr>
                        <a:t>Track % of graduates employed with steering committee</a:t>
                      </a:r>
                      <a:endParaRPr sz="1100">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1"/>
                  </a:ext>
                </a:extLst>
              </a:tr>
              <a:tr h="986550">
                <a:tc>
                  <a:txBody>
                    <a:bodyPr/>
                    <a:lstStyle/>
                    <a:p>
                      <a:pPr marL="0" lvl="0" indent="0" algn="l" rtl="0">
                        <a:lnSpc>
                          <a:spcPct val="115000"/>
                        </a:lnSpc>
                        <a:spcBef>
                          <a:spcPts val="0"/>
                        </a:spcBef>
                        <a:spcAft>
                          <a:spcPts val="0"/>
                        </a:spcAft>
                        <a:buNone/>
                      </a:pPr>
                      <a:r>
                        <a:rPr lang="en-US" sz="1100" b="1">
                          <a:solidFill>
                            <a:schemeClr val="dk1"/>
                          </a:solidFill>
                          <a:latin typeface="Merriweather"/>
                          <a:ea typeface="Merriweather"/>
                          <a:cs typeface="Merriweather"/>
                          <a:sym typeface="Merriweather"/>
                        </a:rPr>
                        <a:t>Increase pay prestige and other job quality characteristics for peer-support and related occupations.</a:t>
                      </a:r>
                      <a:endParaRPr sz="1100" b="1">
                        <a:latin typeface="Merriweather"/>
                        <a:ea typeface="Merriweather"/>
                        <a:cs typeface="Merriweather"/>
                        <a:sym typeface="Merriweather"/>
                      </a:endParaRPr>
                    </a:p>
                  </a:txBody>
                  <a:tcPr marL="91425" marR="91425" marT="91425" marB="91425"/>
                </a:tc>
                <a:tc>
                  <a:txBody>
                    <a:bodyPr/>
                    <a:lstStyle/>
                    <a:p>
                      <a:pPr marL="0" lvl="0" indent="0" algn="l" rtl="0">
                        <a:lnSpc>
                          <a:spcPct val="115000"/>
                        </a:lnSpc>
                        <a:spcBef>
                          <a:spcPts val="0"/>
                        </a:spcBef>
                        <a:spcAft>
                          <a:spcPts val="0"/>
                        </a:spcAft>
                        <a:buNone/>
                      </a:pPr>
                      <a:r>
                        <a:rPr lang="en-US" sz="1100">
                          <a:solidFill>
                            <a:schemeClr val="dk1"/>
                          </a:solidFill>
                          <a:latin typeface="Merriweather"/>
                          <a:ea typeface="Merriweather"/>
                          <a:cs typeface="Merriweather"/>
                          <a:sym typeface="Merriweather"/>
                        </a:rPr>
                        <a:t>Direct employment access to behavioral health providers who are committed to high job quality characteristics including pay, benefits, worker safety, inclusive business practices, training  and advancement opportunities. Starting pay $20-$25/hour</a:t>
                      </a:r>
                      <a:endParaRPr sz="1100">
                        <a:latin typeface="Merriweather"/>
                        <a:ea typeface="Merriweather"/>
                        <a:cs typeface="Merriweather"/>
                        <a:sym typeface="Merriweather"/>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Track % Hiring Employers that have signed MOU</a:t>
                      </a: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Track Avg median wage of employed graduates at least $21 / hour wages</a:t>
                      </a: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Track % of employed graduates with comprehensive benefits</a:t>
                      </a:r>
                      <a:endParaRPr sz="1100">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2"/>
                  </a:ext>
                </a:extLst>
              </a:tr>
              <a:tr h="1189650">
                <a:tc>
                  <a:txBody>
                    <a:bodyPr/>
                    <a:lstStyle/>
                    <a:p>
                      <a:pPr marL="0" lvl="0" indent="0" algn="l" rtl="0">
                        <a:lnSpc>
                          <a:spcPct val="115000"/>
                        </a:lnSpc>
                        <a:spcBef>
                          <a:spcPts val="0"/>
                        </a:spcBef>
                        <a:spcAft>
                          <a:spcPts val="0"/>
                        </a:spcAft>
                        <a:buNone/>
                      </a:pPr>
                      <a:r>
                        <a:rPr lang="en-US" sz="1100" b="1">
                          <a:solidFill>
                            <a:schemeClr val="dk1"/>
                          </a:solidFill>
                          <a:latin typeface="Merriweather"/>
                          <a:ea typeface="Merriweather"/>
                          <a:cs typeface="Merriweather"/>
                          <a:sym typeface="Merriweather"/>
                        </a:rPr>
                        <a:t>Increase the number of BIPOC and bilingual peer practitioners</a:t>
                      </a:r>
                      <a:endParaRPr sz="1100" b="1">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chemeClr val="dk1"/>
                          </a:solidFill>
                          <a:latin typeface="Merriweather"/>
                          <a:ea typeface="Merriweather"/>
                          <a:cs typeface="Merriweather"/>
                          <a:sym typeface="Merriweather"/>
                        </a:rPr>
                        <a:t>Increase the number of BIPOC and bilingual peer practitioners through outreach, career coaching, wrap around support services and paid training and credentialing for participants with lived experience.​</a:t>
                      </a:r>
                      <a:endParaRPr sz="1100">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60% of participants identify as BIPOC </a:t>
                      </a: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Merriweather"/>
                          <a:ea typeface="Merriweather"/>
                          <a:cs typeface="Merriweather"/>
                          <a:sym typeface="Merriweather"/>
                        </a:rPr>
                        <a:t>Track % of Bilingual participants</a:t>
                      </a:r>
                      <a:endParaRPr sz="11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100">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86550">
                <a:tc>
                  <a:txBody>
                    <a:bodyPr/>
                    <a:lstStyle/>
                    <a:p>
                      <a:pPr marL="0" lvl="0" indent="0" algn="l" rtl="0">
                        <a:lnSpc>
                          <a:spcPct val="115000"/>
                        </a:lnSpc>
                        <a:spcBef>
                          <a:spcPts val="0"/>
                        </a:spcBef>
                        <a:spcAft>
                          <a:spcPts val="0"/>
                        </a:spcAft>
                        <a:buNone/>
                      </a:pPr>
                      <a:r>
                        <a:rPr lang="en-US" sz="1100" b="1">
                          <a:solidFill>
                            <a:schemeClr val="dk1"/>
                          </a:solidFill>
                          <a:latin typeface="Merriweather"/>
                          <a:ea typeface="Merriweather"/>
                          <a:cs typeface="Merriweather"/>
                          <a:sym typeface="Merriweather"/>
                        </a:rPr>
                        <a:t>Increase retention of peer-support and related occupations. </a:t>
                      </a:r>
                      <a:endParaRPr sz="1100" b="1">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solidFill>
                            <a:schemeClr val="dk1"/>
                          </a:solidFill>
                          <a:latin typeface="Merriweather"/>
                          <a:ea typeface="Merriweather"/>
                          <a:cs typeface="Merriweather"/>
                          <a:sym typeface="Merriweather"/>
                        </a:rPr>
                        <a:t>With engaged steering committee address current gaps in workforce preparation, develop custom content and share retention best practices to participating employers.</a:t>
                      </a:r>
                      <a:endParaRPr sz="1100">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latin typeface="Merriweather"/>
                          <a:ea typeface="Merriweather"/>
                          <a:cs typeface="Merriweather"/>
                          <a:sym typeface="Merriweather"/>
                        </a:rPr>
                        <a:t>Track % of Participants remaining in their position after 90 days</a:t>
                      </a:r>
                      <a:endParaRPr sz="1100">
                        <a:latin typeface="Merriweather"/>
                        <a:ea typeface="Merriweather"/>
                        <a:cs typeface="Merriweather"/>
                        <a:sym typeface="Merriweather"/>
                      </a:endParaRPr>
                    </a:p>
                    <a:p>
                      <a:pPr marL="0" lvl="0" indent="0" algn="l" rtl="0">
                        <a:lnSpc>
                          <a:spcPct val="115000"/>
                        </a:lnSpc>
                        <a:spcBef>
                          <a:spcPts val="0"/>
                        </a:spcBef>
                        <a:spcAft>
                          <a:spcPts val="0"/>
                        </a:spcAft>
                        <a:buNone/>
                      </a:pPr>
                      <a:endParaRPr sz="1100">
                        <a:latin typeface="Merriweather"/>
                        <a:ea typeface="Merriweather"/>
                        <a:cs typeface="Merriweather"/>
                        <a:sym typeface="Merriweather"/>
                      </a:endParaRPr>
                    </a:p>
                    <a:p>
                      <a:pPr marL="0" lvl="0" indent="0" algn="l" rtl="0">
                        <a:lnSpc>
                          <a:spcPct val="115000"/>
                        </a:lnSpc>
                        <a:spcBef>
                          <a:spcPts val="0"/>
                        </a:spcBef>
                        <a:spcAft>
                          <a:spcPts val="0"/>
                        </a:spcAft>
                        <a:buNone/>
                      </a:pPr>
                      <a:r>
                        <a:rPr lang="en-US" sz="1100">
                          <a:latin typeface="Merriweather"/>
                          <a:ea typeface="Merriweather"/>
                          <a:cs typeface="Merriweather"/>
                          <a:sym typeface="Merriweather"/>
                        </a:rPr>
                        <a:t>Track % of Participants remaining in their positions after 6 months</a:t>
                      </a:r>
                      <a:endParaRPr sz="1100">
                        <a:latin typeface="Merriweather"/>
                        <a:ea typeface="Merriweather"/>
                        <a:cs typeface="Merriweather"/>
                        <a:sym typeface="Merriweather"/>
                      </a:endParaRPr>
                    </a:p>
                    <a:p>
                      <a:pPr marL="0" lvl="0" indent="0" algn="l" rtl="0">
                        <a:lnSpc>
                          <a:spcPct val="115000"/>
                        </a:lnSpc>
                        <a:spcBef>
                          <a:spcPts val="0"/>
                        </a:spcBef>
                        <a:spcAft>
                          <a:spcPts val="0"/>
                        </a:spcAft>
                        <a:buNone/>
                      </a:pPr>
                      <a:endParaRPr sz="1100">
                        <a:latin typeface="Merriweather"/>
                        <a:ea typeface="Merriweather"/>
                        <a:cs typeface="Merriweather"/>
                        <a:sym typeface="Merriweather"/>
                      </a:endParaRPr>
                    </a:p>
                    <a:p>
                      <a:pPr marL="0" lvl="0" indent="0" algn="l" rtl="0">
                        <a:lnSpc>
                          <a:spcPct val="115000"/>
                        </a:lnSpc>
                        <a:spcBef>
                          <a:spcPts val="0"/>
                        </a:spcBef>
                        <a:spcAft>
                          <a:spcPts val="0"/>
                        </a:spcAft>
                        <a:buNone/>
                      </a:pPr>
                      <a:r>
                        <a:rPr lang="en-US" sz="1100">
                          <a:latin typeface="Merriweather"/>
                          <a:ea typeface="Merriweather"/>
                          <a:cs typeface="Merriweather"/>
                          <a:sym typeface="Merriweather"/>
                        </a:rPr>
                        <a:t>Track % of Participants who access ongoing retention opportunities, trainings and support</a:t>
                      </a:r>
                      <a:endParaRPr sz="1100">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1" name="Google Shape;201;p25"/>
          <p:cNvSpPr txBox="1"/>
          <p:nvPr/>
        </p:nvSpPr>
        <p:spPr>
          <a:xfrm>
            <a:off x="173450" y="173450"/>
            <a:ext cx="121920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000" b="1">
                <a:solidFill>
                  <a:srgbClr val="0F263F"/>
                </a:solidFill>
                <a:latin typeface="Merriweather"/>
                <a:ea typeface="Merriweather"/>
                <a:cs typeface="Merriweather"/>
                <a:sym typeface="Merriweather"/>
              </a:rPr>
              <a:t>Goals of the Program</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88325" y="99000"/>
            <a:ext cx="10515600" cy="87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Merriweather"/>
              <a:buNone/>
            </a:pPr>
            <a:r>
              <a:rPr lang="en-US" sz="3000" b="1">
                <a:solidFill>
                  <a:srgbClr val="0F263F"/>
                </a:solidFill>
                <a:latin typeface="Merriweather"/>
                <a:ea typeface="Merriweather"/>
                <a:cs typeface="Merriweather"/>
                <a:sym typeface="Merriweather"/>
              </a:rPr>
              <a:t>How the Program Works</a:t>
            </a:r>
            <a:endParaRPr sz="3000" b="1">
              <a:solidFill>
                <a:srgbClr val="0F263F"/>
              </a:solidFill>
              <a:latin typeface="Merriweather"/>
              <a:ea typeface="Merriweather"/>
              <a:cs typeface="Merriweather"/>
              <a:sym typeface="Merriweather"/>
            </a:endParaRPr>
          </a:p>
          <a:p>
            <a:pPr marL="0" lvl="0" indent="0" algn="ctr" rtl="0">
              <a:lnSpc>
                <a:spcPct val="90000"/>
              </a:lnSpc>
              <a:spcBef>
                <a:spcPts val="0"/>
              </a:spcBef>
              <a:spcAft>
                <a:spcPts val="0"/>
              </a:spcAft>
              <a:buClr>
                <a:schemeClr val="lt1"/>
              </a:buClr>
              <a:buSzPts val="4400"/>
              <a:buFont typeface="Merriweather"/>
              <a:buNone/>
            </a:pPr>
            <a:endParaRPr b="1"/>
          </a:p>
        </p:txBody>
      </p:sp>
      <p:sp>
        <p:nvSpPr>
          <p:cNvPr id="208" name="Google Shape;208;p26"/>
          <p:cNvSpPr txBox="1">
            <a:spLocks noGrp="1"/>
          </p:cNvSpPr>
          <p:nvPr>
            <p:ph type="body" idx="1"/>
          </p:nvPr>
        </p:nvSpPr>
        <p:spPr>
          <a:xfrm>
            <a:off x="452150" y="3572775"/>
            <a:ext cx="2793300" cy="506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1600"/>
              </a:spcAft>
              <a:buClr>
                <a:schemeClr val="lt1"/>
              </a:buClr>
              <a:buSzPts val="1800"/>
              <a:buNone/>
            </a:pPr>
            <a:r>
              <a:rPr lang="en-US" sz="1700">
                <a:solidFill>
                  <a:schemeClr val="dk1"/>
                </a:solidFill>
              </a:rPr>
              <a:t>Career Coaching</a:t>
            </a:r>
            <a:endParaRPr sz="1700">
              <a:solidFill>
                <a:schemeClr val="dk1"/>
              </a:solidFill>
            </a:endParaRPr>
          </a:p>
        </p:txBody>
      </p:sp>
      <p:sp>
        <p:nvSpPr>
          <p:cNvPr id="209" name="Google Shape;209;p26"/>
          <p:cNvSpPr txBox="1">
            <a:spLocks noGrp="1"/>
          </p:cNvSpPr>
          <p:nvPr>
            <p:ph type="body" idx="3"/>
          </p:nvPr>
        </p:nvSpPr>
        <p:spPr>
          <a:xfrm>
            <a:off x="410064" y="4063087"/>
            <a:ext cx="2097900" cy="506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600"/>
              </a:spcAft>
              <a:buClr>
                <a:schemeClr val="lt1"/>
              </a:buClr>
              <a:buSzPts val="1400"/>
              <a:buNone/>
            </a:pPr>
            <a:r>
              <a:rPr lang="en-US" sz="1200">
                <a:solidFill>
                  <a:schemeClr val="dk1"/>
                </a:solidFill>
              </a:rPr>
              <a:t>Industry-specific career coaching specialized in Behavioral Health and Peer-Delivered Services for people with lived experience with substance abuse recovery.</a:t>
            </a:r>
            <a:endParaRPr sz="1200">
              <a:solidFill>
                <a:schemeClr val="dk1"/>
              </a:solidFill>
            </a:endParaRPr>
          </a:p>
        </p:txBody>
      </p:sp>
      <p:sp>
        <p:nvSpPr>
          <p:cNvPr id="210" name="Google Shape;210;p26"/>
          <p:cNvSpPr txBox="1">
            <a:spLocks noGrp="1"/>
          </p:cNvSpPr>
          <p:nvPr>
            <p:ph type="body" idx="5"/>
          </p:nvPr>
        </p:nvSpPr>
        <p:spPr>
          <a:xfrm>
            <a:off x="2625875" y="4221250"/>
            <a:ext cx="2427000" cy="5064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1800"/>
              <a:buNone/>
            </a:pPr>
            <a:r>
              <a:rPr lang="en-US" sz="1700">
                <a:solidFill>
                  <a:schemeClr val="dk1"/>
                </a:solidFill>
              </a:rPr>
              <a:t>Custom Peer Worker Preparation Training</a:t>
            </a:r>
            <a:endParaRPr sz="1700">
              <a:solidFill>
                <a:schemeClr val="dk1"/>
              </a:solidFill>
            </a:endParaRPr>
          </a:p>
          <a:p>
            <a:pPr marL="0" lvl="0" indent="0" algn="ctr" rtl="0">
              <a:lnSpc>
                <a:spcPct val="100000"/>
              </a:lnSpc>
              <a:spcBef>
                <a:spcPts val="1600"/>
              </a:spcBef>
              <a:spcAft>
                <a:spcPts val="1600"/>
              </a:spcAft>
              <a:buClr>
                <a:schemeClr val="lt1"/>
              </a:buClr>
              <a:buSzPts val="1800"/>
              <a:buNone/>
            </a:pPr>
            <a:endParaRPr sz="1100">
              <a:solidFill>
                <a:schemeClr val="dk1"/>
              </a:solidFill>
            </a:endParaRPr>
          </a:p>
        </p:txBody>
      </p:sp>
      <p:sp>
        <p:nvSpPr>
          <p:cNvPr id="211" name="Google Shape;211;p26"/>
          <p:cNvSpPr txBox="1">
            <a:spLocks noGrp="1"/>
          </p:cNvSpPr>
          <p:nvPr>
            <p:ph type="body" idx="6"/>
          </p:nvPr>
        </p:nvSpPr>
        <p:spPr>
          <a:xfrm>
            <a:off x="2790425" y="4432760"/>
            <a:ext cx="2097900" cy="506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600"/>
              </a:spcAft>
              <a:buClr>
                <a:schemeClr val="lt1"/>
              </a:buClr>
              <a:buSzPts val="1400"/>
              <a:buNone/>
            </a:pPr>
            <a:r>
              <a:rPr lang="en-US" sz="1200">
                <a:solidFill>
                  <a:schemeClr val="dk1"/>
                </a:solidFill>
              </a:rPr>
              <a:t>Employer-informed custom job readiness training for variety of entry-level in-demand critical peer-delivered behavioral health occupations. </a:t>
            </a:r>
            <a:r>
              <a:rPr lang="en-US" sz="1200">
                <a:solidFill>
                  <a:schemeClr val="dk1"/>
                </a:solidFill>
                <a:highlight>
                  <a:srgbClr val="FFFF00"/>
                </a:highlight>
              </a:rPr>
              <a:t>Learners are paid stipends after completion.</a:t>
            </a:r>
            <a:endParaRPr sz="1200">
              <a:solidFill>
                <a:schemeClr val="dk1"/>
              </a:solidFill>
              <a:highlight>
                <a:srgbClr val="FFFF00"/>
              </a:highlight>
            </a:endParaRPr>
          </a:p>
        </p:txBody>
      </p:sp>
      <p:sp>
        <p:nvSpPr>
          <p:cNvPr id="212" name="Google Shape;212;p26"/>
          <p:cNvSpPr txBox="1">
            <a:spLocks noGrp="1"/>
          </p:cNvSpPr>
          <p:nvPr>
            <p:ph type="body" idx="8"/>
          </p:nvPr>
        </p:nvSpPr>
        <p:spPr>
          <a:xfrm>
            <a:off x="4863275" y="3634788"/>
            <a:ext cx="2587200" cy="506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1600"/>
              </a:spcAft>
              <a:buClr>
                <a:schemeClr val="lt1"/>
              </a:buClr>
              <a:buSzPts val="1800"/>
              <a:buNone/>
            </a:pPr>
            <a:r>
              <a:rPr lang="en-US">
                <a:solidFill>
                  <a:schemeClr val="dk1"/>
                </a:solidFill>
              </a:rPr>
              <a:t>Existing Industry Recognized Training and Credentialing</a:t>
            </a:r>
            <a:endParaRPr>
              <a:solidFill>
                <a:schemeClr val="dk1"/>
              </a:solidFill>
            </a:endParaRPr>
          </a:p>
        </p:txBody>
      </p:sp>
      <p:sp>
        <p:nvSpPr>
          <p:cNvPr id="213" name="Google Shape;213;p26"/>
          <p:cNvSpPr txBox="1">
            <a:spLocks noGrp="1"/>
          </p:cNvSpPr>
          <p:nvPr>
            <p:ph type="body" idx="9"/>
          </p:nvPr>
        </p:nvSpPr>
        <p:spPr>
          <a:xfrm>
            <a:off x="5039428" y="4114262"/>
            <a:ext cx="2097900" cy="506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400"/>
              <a:buNone/>
            </a:pPr>
            <a:r>
              <a:rPr lang="en-US" sz="1200">
                <a:solidFill>
                  <a:schemeClr val="dk1"/>
                </a:solidFill>
              </a:rPr>
              <a:t>OHA-Approved Training and Certification for Peer Support / Certified Recovery Mentor required by all employers and applicable to range of occupations and career pathways.</a:t>
            </a:r>
            <a:endParaRPr sz="1200">
              <a:solidFill>
                <a:schemeClr val="dk1"/>
              </a:solidFill>
            </a:endParaRPr>
          </a:p>
          <a:p>
            <a:pPr marL="0" lvl="0" indent="0" algn="ctr" rtl="0">
              <a:spcBef>
                <a:spcPts val="1600"/>
              </a:spcBef>
              <a:spcAft>
                <a:spcPts val="1600"/>
              </a:spcAft>
              <a:buClr>
                <a:schemeClr val="lt1"/>
              </a:buClr>
              <a:buSzPts val="1400"/>
              <a:buNone/>
            </a:pPr>
            <a:r>
              <a:rPr lang="en-US" sz="1200">
                <a:solidFill>
                  <a:schemeClr val="dk1"/>
                </a:solidFill>
                <a:highlight>
                  <a:srgbClr val="FFFF00"/>
                </a:highlight>
              </a:rPr>
              <a:t>Learners are paid stipends after completion.</a:t>
            </a:r>
            <a:endParaRPr sz="1200">
              <a:solidFill>
                <a:schemeClr val="dk1"/>
              </a:solidFill>
            </a:endParaRPr>
          </a:p>
        </p:txBody>
      </p:sp>
      <p:sp>
        <p:nvSpPr>
          <p:cNvPr id="214" name="Google Shape;214;p26"/>
          <p:cNvSpPr txBox="1">
            <a:spLocks noGrp="1"/>
          </p:cNvSpPr>
          <p:nvPr>
            <p:ph type="body" idx="14"/>
          </p:nvPr>
        </p:nvSpPr>
        <p:spPr>
          <a:xfrm>
            <a:off x="7205949" y="3866700"/>
            <a:ext cx="2587200" cy="506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1600"/>
              </a:spcAft>
              <a:buClr>
                <a:schemeClr val="lt1"/>
              </a:buClr>
              <a:buSzPts val="1800"/>
              <a:buNone/>
            </a:pPr>
            <a:r>
              <a:rPr lang="en-US">
                <a:solidFill>
                  <a:schemeClr val="dk1"/>
                </a:solidFill>
              </a:rPr>
              <a:t>Employment with Quality Employers</a:t>
            </a:r>
            <a:endParaRPr>
              <a:solidFill>
                <a:schemeClr val="dk1"/>
              </a:solidFill>
            </a:endParaRPr>
          </a:p>
        </p:txBody>
      </p:sp>
      <p:sp>
        <p:nvSpPr>
          <p:cNvPr id="215" name="Google Shape;215;p26"/>
          <p:cNvSpPr txBox="1">
            <a:spLocks noGrp="1"/>
          </p:cNvSpPr>
          <p:nvPr>
            <p:ph type="body" idx="15"/>
          </p:nvPr>
        </p:nvSpPr>
        <p:spPr>
          <a:xfrm>
            <a:off x="7288433" y="4432761"/>
            <a:ext cx="2209800" cy="506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1600"/>
              </a:spcAft>
              <a:buClr>
                <a:schemeClr val="lt1"/>
              </a:buClr>
              <a:buSzPts val="1400"/>
              <a:buNone/>
            </a:pPr>
            <a:r>
              <a:rPr lang="en-US" sz="1200">
                <a:solidFill>
                  <a:schemeClr val="dk1"/>
                </a:solidFill>
              </a:rPr>
              <a:t>Engaged hiring steering committee employers committed to pay prestige, increasing BIPOC &amp; Bilingual practitioners and retention best practices - Median starting wages $21-25/hr with comprehensive benefits.</a:t>
            </a:r>
            <a:endParaRPr sz="1200">
              <a:solidFill>
                <a:schemeClr val="dk1"/>
              </a:solidFill>
            </a:endParaRPr>
          </a:p>
        </p:txBody>
      </p:sp>
      <p:sp>
        <p:nvSpPr>
          <p:cNvPr id="216" name="Google Shape;216;p26"/>
          <p:cNvSpPr txBox="1"/>
          <p:nvPr/>
        </p:nvSpPr>
        <p:spPr>
          <a:xfrm>
            <a:off x="11132394" y="5536040"/>
            <a:ext cx="4587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11</a:t>
            </a:fld>
            <a:endParaRPr sz="1200" b="0" i="0" u="none" strike="noStrike" cap="none">
              <a:solidFill>
                <a:schemeClr val="lt1"/>
              </a:solidFill>
              <a:latin typeface="Arial"/>
              <a:ea typeface="Arial"/>
              <a:cs typeface="Arial"/>
              <a:sym typeface="Arial"/>
            </a:endParaRPr>
          </a:p>
        </p:txBody>
      </p:sp>
      <p:sp>
        <p:nvSpPr>
          <p:cNvPr id="217" name="Google Shape;217;p26"/>
          <p:cNvSpPr txBox="1"/>
          <p:nvPr/>
        </p:nvSpPr>
        <p:spPr>
          <a:xfrm>
            <a:off x="9607015" y="3449092"/>
            <a:ext cx="2097900" cy="506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1">
                <a:solidFill>
                  <a:schemeClr val="dk1"/>
                </a:solidFill>
              </a:rPr>
              <a:t>Career Pathway Connection</a:t>
            </a:r>
            <a:endParaRPr>
              <a:solidFill>
                <a:schemeClr val="dk1"/>
              </a:solidFill>
            </a:endParaRPr>
          </a:p>
        </p:txBody>
      </p:sp>
      <p:sp>
        <p:nvSpPr>
          <p:cNvPr id="218" name="Google Shape;218;p26"/>
          <p:cNvSpPr txBox="1"/>
          <p:nvPr/>
        </p:nvSpPr>
        <p:spPr>
          <a:xfrm>
            <a:off x="9562016" y="3937098"/>
            <a:ext cx="2209800" cy="50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200">
                <a:solidFill>
                  <a:schemeClr val="dk1"/>
                </a:solidFill>
              </a:rPr>
              <a:t>Direct connection to degree and non-degree career pathways in Behavioral Health including United We Heal Apprenticeship Program.</a:t>
            </a:r>
            <a:endParaRPr sz="1200">
              <a:solidFill>
                <a:schemeClr val="dk1"/>
              </a:solidFill>
            </a:endParaRPr>
          </a:p>
        </p:txBody>
      </p:sp>
      <p:pic>
        <p:nvPicPr>
          <p:cNvPr id="219" name="Google Shape;219;p26"/>
          <p:cNvPicPr preferRelativeResize="0"/>
          <p:nvPr/>
        </p:nvPicPr>
        <p:blipFill rotWithShape="1">
          <a:blip r:embed="rId3">
            <a:alphaModFix/>
          </a:blip>
          <a:srcRect t="2552" b="2561"/>
          <a:stretch/>
        </p:blipFill>
        <p:spPr>
          <a:xfrm>
            <a:off x="628865" y="1632154"/>
            <a:ext cx="1574967" cy="1798553"/>
          </a:xfrm>
          <a:custGeom>
            <a:avLst/>
            <a:gdLst/>
            <a:ahLst/>
            <a:cxnLst/>
            <a:rect l="l" t="t" r="r" b="b"/>
            <a:pathLst>
              <a:path w="4405503" h="5066346" extrusionOk="0">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a:noFill/>
          </a:ln>
        </p:spPr>
      </p:pic>
      <p:pic>
        <p:nvPicPr>
          <p:cNvPr id="220" name="Google Shape;220;p26"/>
          <p:cNvPicPr preferRelativeResize="0"/>
          <p:nvPr/>
        </p:nvPicPr>
        <p:blipFill rotWithShape="1">
          <a:blip r:embed="rId3">
            <a:alphaModFix/>
          </a:blip>
          <a:srcRect t="2552" b="2561"/>
          <a:stretch/>
        </p:blipFill>
        <p:spPr>
          <a:xfrm>
            <a:off x="2858653" y="1953029"/>
            <a:ext cx="1574967" cy="1798553"/>
          </a:xfrm>
          <a:custGeom>
            <a:avLst/>
            <a:gdLst/>
            <a:ahLst/>
            <a:cxnLst/>
            <a:rect l="l" t="t" r="r" b="b"/>
            <a:pathLst>
              <a:path w="4405503" h="5066346" extrusionOk="0">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a:noFill/>
          </a:ln>
        </p:spPr>
      </p:pic>
      <p:pic>
        <p:nvPicPr>
          <p:cNvPr id="221" name="Google Shape;221;p26"/>
          <p:cNvPicPr preferRelativeResize="0"/>
          <p:nvPr/>
        </p:nvPicPr>
        <p:blipFill rotWithShape="1">
          <a:blip r:embed="rId3">
            <a:alphaModFix/>
          </a:blip>
          <a:srcRect t="2552" b="2561"/>
          <a:stretch/>
        </p:blipFill>
        <p:spPr>
          <a:xfrm>
            <a:off x="5246740" y="1404579"/>
            <a:ext cx="1574967" cy="1798553"/>
          </a:xfrm>
          <a:custGeom>
            <a:avLst/>
            <a:gdLst/>
            <a:ahLst/>
            <a:cxnLst/>
            <a:rect l="l" t="t" r="r" b="b"/>
            <a:pathLst>
              <a:path w="4405503" h="5066346" extrusionOk="0">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a:noFill/>
          </a:ln>
        </p:spPr>
      </p:pic>
      <p:pic>
        <p:nvPicPr>
          <p:cNvPr id="222" name="Google Shape;222;p26"/>
          <p:cNvPicPr preferRelativeResize="0"/>
          <p:nvPr/>
        </p:nvPicPr>
        <p:blipFill rotWithShape="1">
          <a:blip r:embed="rId3">
            <a:alphaModFix/>
          </a:blip>
          <a:srcRect t="2552" b="2561"/>
          <a:stretch/>
        </p:blipFill>
        <p:spPr>
          <a:xfrm>
            <a:off x="7576728" y="1908854"/>
            <a:ext cx="1574967" cy="1798553"/>
          </a:xfrm>
          <a:custGeom>
            <a:avLst/>
            <a:gdLst/>
            <a:ahLst/>
            <a:cxnLst/>
            <a:rect l="l" t="t" r="r" b="b"/>
            <a:pathLst>
              <a:path w="4405503" h="5066346" extrusionOk="0">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a:noFill/>
          </a:ln>
        </p:spPr>
      </p:pic>
      <p:pic>
        <p:nvPicPr>
          <p:cNvPr id="223" name="Google Shape;223;p26"/>
          <p:cNvPicPr preferRelativeResize="0"/>
          <p:nvPr/>
        </p:nvPicPr>
        <p:blipFill rotWithShape="1">
          <a:blip r:embed="rId3">
            <a:alphaModFix/>
          </a:blip>
          <a:srcRect t="2552" b="2561"/>
          <a:stretch/>
        </p:blipFill>
        <p:spPr>
          <a:xfrm>
            <a:off x="9906715" y="1404579"/>
            <a:ext cx="1574967" cy="1798553"/>
          </a:xfrm>
          <a:custGeom>
            <a:avLst/>
            <a:gdLst/>
            <a:ahLst/>
            <a:cxnLst/>
            <a:rect l="l" t="t" r="r" b="b"/>
            <a:pathLst>
              <a:path w="4405503" h="5066346" extrusionOk="0">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noFill/>
          <a:ln>
            <a:noFill/>
          </a:ln>
        </p:spPr>
      </p:pic>
      <p:pic>
        <p:nvPicPr>
          <p:cNvPr id="224" name="Google Shape;224;p26"/>
          <p:cNvPicPr preferRelativeResize="0"/>
          <p:nvPr/>
        </p:nvPicPr>
        <p:blipFill rotWithShape="1">
          <a:blip r:embed="rId4">
            <a:alphaModFix/>
          </a:blip>
          <a:srcRect b="24908"/>
          <a:stretch/>
        </p:blipFill>
        <p:spPr>
          <a:xfrm>
            <a:off x="5545075" y="1851037"/>
            <a:ext cx="920212" cy="873881"/>
          </a:xfrm>
          <a:prstGeom prst="rect">
            <a:avLst/>
          </a:prstGeom>
          <a:noFill/>
          <a:ln>
            <a:noFill/>
          </a:ln>
        </p:spPr>
      </p:pic>
      <p:pic>
        <p:nvPicPr>
          <p:cNvPr id="225" name="Google Shape;225;p26"/>
          <p:cNvPicPr preferRelativeResize="0"/>
          <p:nvPr/>
        </p:nvPicPr>
        <p:blipFill rotWithShape="1">
          <a:blip r:embed="rId5">
            <a:alphaModFix/>
          </a:blip>
          <a:srcRect b="32487"/>
          <a:stretch/>
        </p:blipFill>
        <p:spPr>
          <a:xfrm>
            <a:off x="3245438" y="2367900"/>
            <a:ext cx="1006500" cy="880438"/>
          </a:xfrm>
          <a:prstGeom prst="rect">
            <a:avLst/>
          </a:prstGeom>
          <a:noFill/>
          <a:ln>
            <a:noFill/>
          </a:ln>
        </p:spPr>
      </p:pic>
      <p:pic>
        <p:nvPicPr>
          <p:cNvPr id="226" name="Google Shape;226;p26"/>
          <p:cNvPicPr preferRelativeResize="0"/>
          <p:nvPr/>
        </p:nvPicPr>
        <p:blipFill rotWithShape="1">
          <a:blip r:embed="rId6">
            <a:alphaModFix/>
          </a:blip>
          <a:srcRect b="27230"/>
          <a:stretch/>
        </p:blipFill>
        <p:spPr>
          <a:xfrm>
            <a:off x="872525" y="1989174"/>
            <a:ext cx="1173000" cy="989175"/>
          </a:xfrm>
          <a:prstGeom prst="rect">
            <a:avLst/>
          </a:prstGeom>
          <a:noFill/>
          <a:ln>
            <a:noFill/>
          </a:ln>
        </p:spPr>
      </p:pic>
      <p:pic>
        <p:nvPicPr>
          <p:cNvPr id="227" name="Google Shape;227;p26"/>
          <p:cNvPicPr preferRelativeResize="0"/>
          <p:nvPr/>
        </p:nvPicPr>
        <p:blipFill>
          <a:blip r:embed="rId7">
            <a:alphaModFix/>
          </a:blip>
          <a:stretch>
            <a:fillRect/>
          </a:stretch>
        </p:blipFill>
        <p:spPr>
          <a:xfrm>
            <a:off x="7994788" y="2438700"/>
            <a:ext cx="738850" cy="738850"/>
          </a:xfrm>
          <a:prstGeom prst="rect">
            <a:avLst/>
          </a:prstGeom>
          <a:noFill/>
          <a:ln>
            <a:noFill/>
          </a:ln>
        </p:spPr>
      </p:pic>
      <p:pic>
        <p:nvPicPr>
          <p:cNvPr id="228" name="Google Shape;228;p26"/>
          <p:cNvPicPr preferRelativeResize="0"/>
          <p:nvPr/>
        </p:nvPicPr>
        <p:blipFill>
          <a:blip r:embed="rId8">
            <a:alphaModFix/>
          </a:blip>
          <a:stretch>
            <a:fillRect/>
          </a:stretch>
        </p:blipFill>
        <p:spPr>
          <a:xfrm>
            <a:off x="10204075" y="1715650"/>
            <a:ext cx="1128900" cy="112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27"/>
          <p:cNvSpPr txBox="1"/>
          <p:nvPr/>
        </p:nvSpPr>
        <p:spPr>
          <a:xfrm>
            <a:off x="93960" y="39855"/>
            <a:ext cx="11939700" cy="527700"/>
          </a:xfrm>
          <a:prstGeom prst="rect">
            <a:avLst/>
          </a:prstGeom>
          <a:noFill/>
          <a:ln w="9525" cap="flat" cmpd="sng">
            <a:solidFill>
              <a:schemeClr val="lt1"/>
            </a:solidFill>
            <a:prstDash val="solid"/>
            <a:miter lim="8000"/>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3000" b="1">
                <a:latin typeface="Merriweather"/>
                <a:ea typeface="Merriweather"/>
                <a:cs typeface="Merriweather"/>
                <a:sym typeface="Merriweather"/>
              </a:rPr>
              <a:t>Participant Journey</a:t>
            </a:r>
            <a:endParaRPr sz="3000" i="0" u="none" strike="noStrike" cap="none">
              <a:latin typeface="Merriweather"/>
              <a:ea typeface="Merriweather"/>
              <a:cs typeface="Merriweather"/>
              <a:sym typeface="Merriweather"/>
            </a:endParaRPr>
          </a:p>
        </p:txBody>
      </p:sp>
      <p:sp>
        <p:nvSpPr>
          <p:cNvPr id="234" name="Google Shape;234;p27"/>
          <p:cNvSpPr/>
          <p:nvPr/>
        </p:nvSpPr>
        <p:spPr>
          <a:xfrm rot="10800000" flipH="1">
            <a:off x="8515800" y="236412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35" name="Google Shape;235;p27"/>
          <p:cNvSpPr/>
          <p:nvPr/>
        </p:nvSpPr>
        <p:spPr>
          <a:xfrm rot="10800000" flipH="1">
            <a:off x="7389720" y="236088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36" name="Google Shape;236;p27"/>
          <p:cNvSpPr/>
          <p:nvPr/>
        </p:nvSpPr>
        <p:spPr>
          <a:xfrm rot="10800000" flipH="1">
            <a:off x="10785240" y="235692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37" name="Google Shape;237;p27"/>
          <p:cNvSpPr/>
          <p:nvPr/>
        </p:nvSpPr>
        <p:spPr>
          <a:xfrm rot="10800000" flipH="1">
            <a:off x="9650520" y="235476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38" name="Google Shape;238;p27"/>
          <p:cNvSpPr/>
          <p:nvPr/>
        </p:nvSpPr>
        <p:spPr>
          <a:xfrm rot="10800000" flipH="1">
            <a:off x="6255000" y="236088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39" name="Google Shape;239;p27"/>
          <p:cNvSpPr/>
          <p:nvPr/>
        </p:nvSpPr>
        <p:spPr>
          <a:xfrm rot="10800000" flipH="1">
            <a:off x="5120280" y="236088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0" name="Google Shape;240;p27"/>
          <p:cNvSpPr/>
          <p:nvPr/>
        </p:nvSpPr>
        <p:spPr>
          <a:xfrm rot="10800000" flipH="1">
            <a:off x="3988800" y="236412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1" name="Google Shape;241;p27"/>
          <p:cNvSpPr/>
          <p:nvPr/>
        </p:nvSpPr>
        <p:spPr>
          <a:xfrm rot="10800000" flipH="1">
            <a:off x="2856600" y="236412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203864"/>
          </a:solidFill>
          <a:ln>
            <a:noFill/>
          </a:ln>
        </p:spPr>
      </p:sp>
      <p:sp>
        <p:nvSpPr>
          <p:cNvPr id="242" name="Google Shape;242;p27"/>
          <p:cNvSpPr/>
          <p:nvPr/>
        </p:nvSpPr>
        <p:spPr>
          <a:xfrm rot="10800000" flipH="1">
            <a:off x="1724760" y="236556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3" name="Google Shape;243;p27"/>
          <p:cNvSpPr/>
          <p:nvPr/>
        </p:nvSpPr>
        <p:spPr>
          <a:xfrm rot="10800000" flipH="1">
            <a:off x="592560" y="236556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4" name="Google Shape;244;p27"/>
          <p:cNvSpPr/>
          <p:nvPr/>
        </p:nvSpPr>
        <p:spPr>
          <a:xfrm rot="10800000" flipH="1">
            <a:off x="8515800" y="246276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5" name="Google Shape;245;p27"/>
          <p:cNvSpPr/>
          <p:nvPr/>
        </p:nvSpPr>
        <p:spPr>
          <a:xfrm rot="10800000" flipH="1">
            <a:off x="7389720" y="248616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6" name="Google Shape;246;p27"/>
          <p:cNvSpPr/>
          <p:nvPr/>
        </p:nvSpPr>
        <p:spPr>
          <a:xfrm rot="10800000" flipH="1">
            <a:off x="9650520" y="247140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7" name="Google Shape;247;p27"/>
          <p:cNvSpPr/>
          <p:nvPr/>
        </p:nvSpPr>
        <p:spPr>
          <a:xfrm rot="10800000" flipH="1">
            <a:off x="6255000" y="248616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48" name="Google Shape;248;p27"/>
          <p:cNvSpPr/>
          <p:nvPr/>
        </p:nvSpPr>
        <p:spPr>
          <a:xfrm rot="10800000" flipH="1">
            <a:off x="3988800" y="2476800"/>
            <a:ext cx="1069920" cy="53280"/>
          </a:xfrm>
          <a:custGeom>
            <a:avLst/>
            <a:gdLst/>
            <a:ahLst/>
            <a:cxnLst/>
            <a:rect l="l" t="t" r="r" b="b"/>
            <a:pathLst>
              <a:path w="21600" h="21600" extrusionOk="0">
                <a:moveTo>
                  <a:pt x="0" y="0"/>
                </a:moveTo>
                <a:lnTo>
                  <a:pt x="21600" y="0"/>
                </a:lnTo>
                <a:lnTo>
                  <a:pt x="21600" y="21600"/>
                </a:lnTo>
                <a:lnTo>
                  <a:pt x="0" y="21600"/>
                </a:lnTo>
                <a:close/>
              </a:path>
            </a:pathLst>
          </a:custGeom>
          <a:solidFill>
            <a:srgbClr val="2F5597"/>
          </a:solidFill>
          <a:ln>
            <a:noFill/>
          </a:ln>
        </p:spPr>
      </p:sp>
      <p:sp>
        <p:nvSpPr>
          <p:cNvPr id="249" name="Google Shape;249;p27"/>
          <p:cNvSpPr/>
          <p:nvPr/>
        </p:nvSpPr>
        <p:spPr>
          <a:xfrm rot="10800000" flipH="1">
            <a:off x="2856600" y="249084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50" name="Google Shape;250;p27"/>
          <p:cNvSpPr/>
          <p:nvPr/>
        </p:nvSpPr>
        <p:spPr>
          <a:xfrm rot="10800000" flipH="1">
            <a:off x="1724760" y="249084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51" name="Google Shape;251;p27"/>
          <p:cNvSpPr/>
          <p:nvPr/>
        </p:nvSpPr>
        <p:spPr>
          <a:xfrm rot="10800000" flipH="1">
            <a:off x="592560" y="249084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52" name="Google Shape;252;p27"/>
          <p:cNvSpPr/>
          <p:nvPr/>
        </p:nvSpPr>
        <p:spPr>
          <a:xfrm rot="10800000" flipH="1">
            <a:off x="8515800" y="259740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53" name="Google Shape;253;p27"/>
          <p:cNvSpPr/>
          <p:nvPr/>
        </p:nvSpPr>
        <p:spPr>
          <a:xfrm rot="10800000" flipH="1">
            <a:off x="7389720" y="261072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E7E6E6"/>
          </a:solidFill>
          <a:ln>
            <a:noFill/>
          </a:ln>
        </p:spPr>
      </p:sp>
      <p:sp>
        <p:nvSpPr>
          <p:cNvPr id="254" name="Google Shape;254;p27"/>
          <p:cNvSpPr/>
          <p:nvPr/>
        </p:nvSpPr>
        <p:spPr>
          <a:xfrm rot="10800000" flipH="1">
            <a:off x="10785240" y="261324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55" name="Google Shape;255;p27"/>
          <p:cNvSpPr/>
          <p:nvPr/>
        </p:nvSpPr>
        <p:spPr>
          <a:xfrm rot="10800000" flipH="1">
            <a:off x="9650520" y="260460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56" name="Google Shape;256;p27"/>
          <p:cNvSpPr/>
          <p:nvPr/>
        </p:nvSpPr>
        <p:spPr>
          <a:xfrm rot="10800000" flipH="1">
            <a:off x="6255000" y="261072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E7E6E6"/>
          </a:solidFill>
          <a:ln>
            <a:noFill/>
          </a:ln>
        </p:spPr>
      </p:sp>
      <p:sp>
        <p:nvSpPr>
          <p:cNvPr id="257" name="Google Shape;257;p27"/>
          <p:cNvSpPr/>
          <p:nvPr/>
        </p:nvSpPr>
        <p:spPr>
          <a:xfrm rot="10800000" flipH="1">
            <a:off x="5120280" y="261072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5B9BD5"/>
          </a:solidFill>
          <a:ln>
            <a:noFill/>
          </a:ln>
        </p:spPr>
      </p:sp>
      <p:sp>
        <p:nvSpPr>
          <p:cNvPr id="258" name="Google Shape;258;p27"/>
          <p:cNvSpPr/>
          <p:nvPr/>
        </p:nvSpPr>
        <p:spPr>
          <a:xfrm rot="10800000" flipH="1">
            <a:off x="3988800" y="261396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59" name="Google Shape;259;p27"/>
          <p:cNvSpPr/>
          <p:nvPr/>
        </p:nvSpPr>
        <p:spPr>
          <a:xfrm rot="10800000" flipH="1">
            <a:off x="2856600" y="261396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60" name="Google Shape;260;p27"/>
          <p:cNvSpPr/>
          <p:nvPr/>
        </p:nvSpPr>
        <p:spPr>
          <a:xfrm rot="10800000" flipH="1">
            <a:off x="1724760" y="262404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61" name="Google Shape;261;p27"/>
          <p:cNvSpPr/>
          <p:nvPr/>
        </p:nvSpPr>
        <p:spPr>
          <a:xfrm rot="10800000" flipH="1">
            <a:off x="592560" y="262404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62" name="Google Shape;262;p27"/>
          <p:cNvSpPr/>
          <p:nvPr/>
        </p:nvSpPr>
        <p:spPr>
          <a:xfrm rot="10800000" flipH="1">
            <a:off x="8515800" y="273780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E7E6E6"/>
          </a:solidFill>
          <a:ln>
            <a:noFill/>
          </a:ln>
        </p:spPr>
      </p:sp>
      <p:sp>
        <p:nvSpPr>
          <p:cNvPr id="263" name="Google Shape;263;p27"/>
          <p:cNvSpPr/>
          <p:nvPr/>
        </p:nvSpPr>
        <p:spPr>
          <a:xfrm rot="10800000" flipH="1">
            <a:off x="7389720" y="277092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E7E6E6"/>
          </a:solidFill>
          <a:ln>
            <a:noFill/>
          </a:ln>
        </p:spPr>
      </p:sp>
      <p:sp>
        <p:nvSpPr>
          <p:cNvPr id="264" name="Google Shape;264;p27"/>
          <p:cNvSpPr/>
          <p:nvPr/>
        </p:nvSpPr>
        <p:spPr>
          <a:xfrm rot="10800000" flipH="1">
            <a:off x="10785240" y="273960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65" name="Google Shape;265;p27"/>
          <p:cNvSpPr/>
          <p:nvPr/>
        </p:nvSpPr>
        <p:spPr>
          <a:xfrm rot="10800000" flipH="1">
            <a:off x="9650520" y="275472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66" name="Google Shape;266;p27"/>
          <p:cNvSpPr/>
          <p:nvPr/>
        </p:nvSpPr>
        <p:spPr>
          <a:xfrm rot="10800000" flipH="1">
            <a:off x="6255000" y="277092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8FAADC"/>
          </a:solidFill>
          <a:ln>
            <a:noFill/>
          </a:ln>
        </p:spPr>
      </p:sp>
      <p:sp>
        <p:nvSpPr>
          <p:cNvPr id="267" name="Google Shape;267;p27"/>
          <p:cNvSpPr/>
          <p:nvPr/>
        </p:nvSpPr>
        <p:spPr>
          <a:xfrm rot="10800000" flipH="1">
            <a:off x="5120280" y="277128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68" name="Google Shape;268;p27"/>
          <p:cNvSpPr/>
          <p:nvPr/>
        </p:nvSpPr>
        <p:spPr>
          <a:xfrm rot="10800000" flipH="1">
            <a:off x="3988800" y="276444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69" name="Google Shape;269;p27"/>
          <p:cNvSpPr/>
          <p:nvPr/>
        </p:nvSpPr>
        <p:spPr>
          <a:xfrm rot="10800000" flipH="1">
            <a:off x="2856600" y="276444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0" name="Google Shape;270;p27"/>
          <p:cNvSpPr/>
          <p:nvPr/>
        </p:nvSpPr>
        <p:spPr>
          <a:xfrm rot="10800000" flipH="1">
            <a:off x="1724760" y="277452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1" name="Google Shape;271;p27"/>
          <p:cNvSpPr/>
          <p:nvPr/>
        </p:nvSpPr>
        <p:spPr>
          <a:xfrm rot="10800000" flipH="1">
            <a:off x="592560" y="277452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2" name="Google Shape;272;p27"/>
          <p:cNvSpPr/>
          <p:nvPr/>
        </p:nvSpPr>
        <p:spPr>
          <a:xfrm rot="10800000" flipH="1">
            <a:off x="8515800" y="287856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chemeClr val="lt2"/>
          </a:solidFill>
          <a:ln>
            <a:noFill/>
          </a:ln>
        </p:spPr>
      </p:sp>
      <p:sp>
        <p:nvSpPr>
          <p:cNvPr id="273" name="Google Shape;273;p27"/>
          <p:cNvSpPr/>
          <p:nvPr/>
        </p:nvSpPr>
        <p:spPr>
          <a:xfrm rot="10800000" flipH="1">
            <a:off x="10785240" y="288180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4" name="Google Shape;274;p27"/>
          <p:cNvSpPr/>
          <p:nvPr/>
        </p:nvSpPr>
        <p:spPr>
          <a:xfrm rot="10800000" flipH="1">
            <a:off x="9650520" y="290556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5" name="Google Shape;275;p27"/>
          <p:cNvSpPr/>
          <p:nvPr/>
        </p:nvSpPr>
        <p:spPr>
          <a:xfrm rot="10800000" flipH="1">
            <a:off x="6255000" y="291168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6" name="Google Shape;276;p27"/>
          <p:cNvSpPr/>
          <p:nvPr/>
        </p:nvSpPr>
        <p:spPr>
          <a:xfrm rot="10800000" flipH="1">
            <a:off x="5120280" y="291168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7" name="Google Shape;277;p27"/>
          <p:cNvSpPr/>
          <p:nvPr/>
        </p:nvSpPr>
        <p:spPr>
          <a:xfrm rot="10800000" flipH="1">
            <a:off x="3988800" y="290484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8" name="Google Shape;278;p27"/>
          <p:cNvSpPr/>
          <p:nvPr/>
        </p:nvSpPr>
        <p:spPr>
          <a:xfrm rot="10800000" flipH="1">
            <a:off x="2856600" y="2904840"/>
            <a:ext cx="1069920" cy="511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79" name="Google Shape;279;p27"/>
          <p:cNvSpPr/>
          <p:nvPr/>
        </p:nvSpPr>
        <p:spPr>
          <a:xfrm rot="10800000" flipH="1">
            <a:off x="1724760" y="291492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80" name="Google Shape;280;p27"/>
          <p:cNvSpPr/>
          <p:nvPr/>
        </p:nvSpPr>
        <p:spPr>
          <a:xfrm rot="10800000" flipH="1">
            <a:off x="592560" y="2914920"/>
            <a:ext cx="1064520" cy="4572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81" name="Google Shape;281;p27"/>
          <p:cNvSpPr txBox="1"/>
          <p:nvPr/>
        </p:nvSpPr>
        <p:spPr>
          <a:xfrm>
            <a:off x="79173" y="2306235"/>
            <a:ext cx="8799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1" i="0" u="none" strike="noStrike" cap="none">
                <a:solidFill>
                  <a:srgbClr val="203864"/>
                </a:solidFill>
                <a:latin typeface="Arial"/>
                <a:ea typeface="Arial"/>
                <a:cs typeface="Arial"/>
                <a:sym typeface="Arial"/>
              </a:rPr>
              <a:t>WEEK 1</a:t>
            </a:r>
            <a:endParaRPr sz="800" b="0" i="0" u="none" strike="noStrike" cap="none">
              <a:latin typeface="Arial"/>
              <a:ea typeface="Arial"/>
              <a:cs typeface="Arial"/>
              <a:sym typeface="Arial"/>
            </a:endParaRPr>
          </a:p>
        </p:txBody>
      </p:sp>
      <p:sp>
        <p:nvSpPr>
          <p:cNvPr id="282" name="Google Shape;282;p27"/>
          <p:cNvSpPr txBox="1"/>
          <p:nvPr/>
        </p:nvSpPr>
        <p:spPr>
          <a:xfrm>
            <a:off x="75745" y="2455543"/>
            <a:ext cx="8799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1" i="0" u="none" strike="noStrike" cap="none">
                <a:solidFill>
                  <a:srgbClr val="2F5597"/>
                </a:solidFill>
                <a:latin typeface="Arial"/>
                <a:ea typeface="Arial"/>
                <a:cs typeface="Arial"/>
                <a:sym typeface="Arial"/>
              </a:rPr>
              <a:t>WEEK 2</a:t>
            </a:r>
            <a:endParaRPr sz="800" b="0" i="0" u="none" strike="noStrike" cap="none">
              <a:latin typeface="Arial"/>
              <a:ea typeface="Arial"/>
              <a:cs typeface="Arial"/>
              <a:sym typeface="Arial"/>
            </a:endParaRPr>
          </a:p>
        </p:txBody>
      </p:sp>
      <p:sp>
        <p:nvSpPr>
          <p:cNvPr id="283" name="Google Shape;283;p27"/>
          <p:cNvSpPr txBox="1"/>
          <p:nvPr/>
        </p:nvSpPr>
        <p:spPr>
          <a:xfrm>
            <a:off x="72332" y="2596035"/>
            <a:ext cx="8799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1" i="0" u="none" strike="noStrike" cap="none">
                <a:solidFill>
                  <a:srgbClr val="5B9BD5"/>
                </a:solidFill>
                <a:latin typeface="Arial"/>
                <a:ea typeface="Arial"/>
                <a:cs typeface="Arial"/>
                <a:sym typeface="Arial"/>
              </a:rPr>
              <a:t>WEEK 3</a:t>
            </a:r>
            <a:endParaRPr sz="800" b="0" i="0" u="none" strike="noStrike" cap="none">
              <a:latin typeface="Arial"/>
              <a:ea typeface="Arial"/>
              <a:cs typeface="Arial"/>
              <a:sym typeface="Arial"/>
            </a:endParaRPr>
          </a:p>
        </p:txBody>
      </p:sp>
      <p:sp>
        <p:nvSpPr>
          <p:cNvPr id="284" name="Google Shape;284;p27"/>
          <p:cNvSpPr txBox="1"/>
          <p:nvPr/>
        </p:nvSpPr>
        <p:spPr>
          <a:xfrm>
            <a:off x="72332" y="2741115"/>
            <a:ext cx="8799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1" i="0" u="none" strike="noStrike" cap="none">
                <a:solidFill>
                  <a:srgbClr val="8FAADC"/>
                </a:solidFill>
                <a:latin typeface="Arial"/>
                <a:ea typeface="Arial"/>
                <a:cs typeface="Arial"/>
                <a:sym typeface="Arial"/>
              </a:rPr>
              <a:t>WEEK 4</a:t>
            </a:r>
            <a:endParaRPr sz="800" b="0" i="0" u="none" strike="noStrike" cap="none">
              <a:latin typeface="Arial"/>
              <a:ea typeface="Arial"/>
              <a:cs typeface="Arial"/>
              <a:sym typeface="Arial"/>
            </a:endParaRPr>
          </a:p>
        </p:txBody>
      </p:sp>
      <p:sp>
        <p:nvSpPr>
          <p:cNvPr id="285" name="Google Shape;285;p27"/>
          <p:cNvSpPr txBox="1"/>
          <p:nvPr/>
        </p:nvSpPr>
        <p:spPr>
          <a:xfrm>
            <a:off x="72332" y="2873955"/>
            <a:ext cx="8799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1" i="0" u="none" strike="noStrike" cap="none">
                <a:solidFill>
                  <a:srgbClr val="00B0F0"/>
                </a:solidFill>
                <a:latin typeface="Arial"/>
                <a:ea typeface="Arial"/>
                <a:cs typeface="Arial"/>
                <a:sym typeface="Arial"/>
              </a:rPr>
              <a:t>WEEK 5</a:t>
            </a:r>
            <a:endParaRPr sz="800" b="0" i="0" u="none" strike="noStrike" cap="none">
              <a:latin typeface="Arial"/>
              <a:ea typeface="Arial"/>
              <a:cs typeface="Arial"/>
              <a:sym typeface="Arial"/>
            </a:endParaRPr>
          </a:p>
        </p:txBody>
      </p:sp>
      <p:sp>
        <p:nvSpPr>
          <p:cNvPr id="286" name="Google Shape;286;p27"/>
          <p:cNvSpPr/>
          <p:nvPr/>
        </p:nvSpPr>
        <p:spPr>
          <a:xfrm rot="10800000" flipH="1">
            <a:off x="5120280" y="2503080"/>
            <a:ext cx="1069920" cy="45720"/>
          </a:xfrm>
          <a:custGeom>
            <a:avLst/>
            <a:gdLst/>
            <a:ahLst/>
            <a:cxnLst/>
            <a:rect l="l" t="t" r="r" b="b"/>
            <a:pathLst>
              <a:path w="21600" h="21600" extrusionOk="0">
                <a:moveTo>
                  <a:pt x="0" y="0"/>
                </a:moveTo>
                <a:lnTo>
                  <a:pt x="21600" y="0"/>
                </a:lnTo>
                <a:lnTo>
                  <a:pt x="21600" y="21600"/>
                </a:lnTo>
                <a:lnTo>
                  <a:pt x="0" y="21600"/>
                </a:lnTo>
                <a:close/>
              </a:path>
            </a:pathLst>
          </a:custGeom>
          <a:solidFill>
            <a:srgbClr val="E7E6E6"/>
          </a:solidFill>
          <a:ln>
            <a:noFill/>
          </a:ln>
        </p:spPr>
      </p:sp>
      <p:sp>
        <p:nvSpPr>
          <p:cNvPr id="287" name="Google Shape;287;p27"/>
          <p:cNvSpPr/>
          <p:nvPr/>
        </p:nvSpPr>
        <p:spPr>
          <a:xfrm rot="10800000" flipH="1">
            <a:off x="10785240" y="2485080"/>
            <a:ext cx="1069920" cy="46800"/>
          </a:xfrm>
          <a:custGeom>
            <a:avLst/>
            <a:gdLst/>
            <a:ahLst/>
            <a:cxnLst/>
            <a:rect l="l" t="t" r="r" b="b"/>
            <a:pathLst>
              <a:path w="21600" h="21600" extrusionOk="0">
                <a:moveTo>
                  <a:pt x="0" y="0"/>
                </a:moveTo>
                <a:lnTo>
                  <a:pt x="21600" y="0"/>
                </a:lnTo>
                <a:lnTo>
                  <a:pt x="21600" y="21600"/>
                </a:lnTo>
                <a:lnTo>
                  <a:pt x="0" y="21600"/>
                </a:lnTo>
                <a:close/>
              </a:path>
            </a:pathLst>
          </a:custGeom>
          <a:solidFill>
            <a:srgbClr val="D9D9D9"/>
          </a:solidFill>
          <a:ln>
            <a:noFill/>
          </a:ln>
        </p:spPr>
      </p:sp>
      <p:sp>
        <p:nvSpPr>
          <p:cNvPr id="288" name="Google Shape;288;p27"/>
          <p:cNvSpPr txBox="1"/>
          <p:nvPr/>
        </p:nvSpPr>
        <p:spPr>
          <a:xfrm>
            <a:off x="638255" y="1208440"/>
            <a:ext cx="10050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Recruitment</a:t>
            </a:r>
            <a:endParaRPr sz="900" b="0" i="0" u="none" strike="noStrike" cap="none">
              <a:latin typeface="Arial"/>
              <a:ea typeface="Arial"/>
              <a:cs typeface="Arial"/>
              <a:sym typeface="Arial"/>
            </a:endParaRPr>
          </a:p>
        </p:txBody>
      </p:sp>
      <p:sp>
        <p:nvSpPr>
          <p:cNvPr id="289" name="Google Shape;289;p27"/>
          <p:cNvSpPr txBox="1"/>
          <p:nvPr/>
        </p:nvSpPr>
        <p:spPr>
          <a:xfrm>
            <a:off x="1680000" y="1201650"/>
            <a:ext cx="12594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Suitability &amp; Career Coaching</a:t>
            </a:r>
            <a:endParaRPr sz="900" b="0" i="0" u="none" strike="noStrike" cap="none">
              <a:latin typeface="Arial"/>
              <a:ea typeface="Arial"/>
              <a:cs typeface="Arial"/>
              <a:sym typeface="Arial"/>
            </a:endParaRPr>
          </a:p>
        </p:txBody>
      </p:sp>
      <p:sp>
        <p:nvSpPr>
          <p:cNvPr id="290" name="Google Shape;290;p27"/>
          <p:cNvSpPr txBox="1"/>
          <p:nvPr/>
        </p:nvSpPr>
        <p:spPr>
          <a:xfrm>
            <a:off x="2781775" y="1252688"/>
            <a:ext cx="2279400" cy="3384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a:t>Peer Worker Preparatory Training</a:t>
            </a:r>
            <a:endParaRPr sz="900" b="0" i="0" u="none" strike="noStrike" cap="none">
              <a:latin typeface="Arial"/>
              <a:ea typeface="Arial"/>
              <a:cs typeface="Arial"/>
              <a:sym typeface="Arial"/>
            </a:endParaRPr>
          </a:p>
        </p:txBody>
      </p:sp>
      <p:sp>
        <p:nvSpPr>
          <p:cNvPr id="291" name="Google Shape;291;p27"/>
          <p:cNvSpPr txBox="1"/>
          <p:nvPr/>
        </p:nvSpPr>
        <p:spPr>
          <a:xfrm>
            <a:off x="5097625" y="1254496"/>
            <a:ext cx="1183200" cy="2604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a:t>CRM Training</a:t>
            </a:r>
            <a:endParaRPr sz="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900" b="1"/>
          </a:p>
        </p:txBody>
      </p:sp>
      <p:sp>
        <p:nvSpPr>
          <p:cNvPr id="292" name="Google Shape;292;p27"/>
          <p:cNvSpPr txBox="1"/>
          <p:nvPr/>
        </p:nvSpPr>
        <p:spPr>
          <a:xfrm>
            <a:off x="6317275" y="1263540"/>
            <a:ext cx="10050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Certification</a:t>
            </a:r>
            <a:endParaRPr sz="900" b="0" i="0" u="none" strike="noStrike" cap="none">
              <a:latin typeface="Arial"/>
              <a:ea typeface="Arial"/>
              <a:cs typeface="Arial"/>
              <a:sym typeface="Arial"/>
            </a:endParaRPr>
          </a:p>
        </p:txBody>
      </p:sp>
      <p:sp>
        <p:nvSpPr>
          <p:cNvPr id="293" name="Google Shape;293;p27"/>
          <p:cNvSpPr txBox="1"/>
          <p:nvPr/>
        </p:nvSpPr>
        <p:spPr>
          <a:xfrm>
            <a:off x="7547015" y="1165600"/>
            <a:ext cx="1005000" cy="400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Graduation &amp; Hiring Event</a:t>
            </a:r>
            <a:endParaRPr sz="900" b="0" i="0" u="none" strike="noStrike" cap="none">
              <a:latin typeface="Arial"/>
              <a:ea typeface="Arial"/>
              <a:cs typeface="Arial"/>
              <a:sym typeface="Arial"/>
            </a:endParaRPr>
          </a:p>
        </p:txBody>
      </p:sp>
      <p:sp>
        <p:nvSpPr>
          <p:cNvPr id="294" name="Google Shape;294;p27"/>
          <p:cNvSpPr txBox="1"/>
          <p:nvPr/>
        </p:nvSpPr>
        <p:spPr>
          <a:xfrm>
            <a:off x="8701175" y="1235440"/>
            <a:ext cx="10050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Employment</a:t>
            </a:r>
            <a:endParaRPr sz="900" b="0" i="0" u="none" strike="noStrike" cap="none">
              <a:latin typeface="Arial"/>
              <a:ea typeface="Arial"/>
              <a:cs typeface="Arial"/>
              <a:sym typeface="Arial"/>
            </a:endParaRPr>
          </a:p>
        </p:txBody>
      </p:sp>
      <p:sp>
        <p:nvSpPr>
          <p:cNvPr id="295" name="Google Shape;295;p27"/>
          <p:cNvSpPr txBox="1"/>
          <p:nvPr/>
        </p:nvSpPr>
        <p:spPr>
          <a:xfrm>
            <a:off x="9673175" y="1196560"/>
            <a:ext cx="12510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Retention</a:t>
            </a:r>
            <a:endParaRPr sz="900" b="0" i="0" u="none" strike="noStrike" cap="none">
              <a:latin typeface="Arial"/>
              <a:ea typeface="Arial"/>
              <a:cs typeface="Arial"/>
              <a:sym typeface="Arial"/>
            </a:endParaRPr>
          </a:p>
        </p:txBody>
      </p:sp>
      <p:sp>
        <p:nvSpPr>
          <p:cNvPr id="296" name="Google Shape;296;p27"/>
          <p:cNvSpPr txBox="1"/>
          <p:nvPr/>
        </p:nvSpPr>
        <p:spPr>
          <a:xfrm>
            <a:off x="10847135" y="1199800"/>
            <a:ext cx="11733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Continued Learning &amp; </a:t>
            </a:r>
            <a:r>
              <a:rPr lang="en-US" sz="900" b="1"/>
              <a:t>Advancement</a:t>
            </a:r>
            <a:endParaRPr sz="900" b="0" i="0" u="none" strike="noStrike" cap="none">
              <a:latin typeface="Arial"/>
              <a:ea typeface="Arial"/>
              <a:cs typeface="Arial"/>
              <a:sym typeface="Arial"/>
            </a:endParaRPr>
          </a:p>
        </p:txBody>
      </p:sp>
      <p:sp>
        <p:nvSpPr>
          <p:cNvPr id="297" name="Google Shape;297;p27"/>
          <p:cNvSpPr txBox="1"/>
          <p:nvPr/>
        </p:nvSpPr>
        <p:spPr>
          <a:xfrm>
            <a:off x="3625830" y="949035"/>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3 :</a:t>
            </a:r>
            <a:endParaRPr sz="1200" b="0" i="0" u="none" strike="noStrike" cap="none">
              <a:latin typeface="Arial"/>
              <a:ea typeface="Arial"/>
              <a:cs typeface="Arial"/>
              <a:sym typeface="Arial"/>
            </a:endParaRPr>
          </a:p>
        </p:txBody>
      </p:sp>
      <p:sp>
        <p:nvSpPr>
          <p:cNvPr id="298" name="Google Shape;298;p27"/>
          <p:cNvSpPr txBox="1"/>
          <p:nvPr/>
        </p:nvSpPr>
        <p:spPr>
          <a:xfrm>
            <a:off x="744455" y="92260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1:</a:t>
            </a:r>
            <a:endParaRPr sz="1200" b="0" i="0" u="none" strike="noStrike" cap="none">
              <a:latin typeface="Arial"/>
              <a:ea typeface="Arial"/>
              <a:cs typeface="Arial"/>
              <a:sym typeface="Arial"/>
            </a:endParaRPr>
          </a:p>
        </p:txBody>
      </p:sp>
      <p:sp>
        <p:nvSpPr>
          <p:cNvPr id="299" name="Google Shape;299;p27"/>
          <p:cNvSpPr txBox="1"/>
          <p:nvPr/>
        </p:nvSpPr>
        <p:spPr>
          <a:xfrm>
            <a:off x="1889975" y="92620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2:</a:t>
            </a:r>
            <a:endParaRPr sz="1200" b="0" i="0" u="none" strike="noStrike" cap="none">
              <a:latin typeface="Arial"/>
              <a:ea typeface="Arial"/>
              <a:cs typeface="Arial"/>
              <a:sym typeface="Arial"/>
            </a:endParaRPr>
          </a:p>
        </p:txBody>
      </p:sp>
      <p:sp>
        <p:nvSpPr>
          <p:cNvPr id="300" name="Google Shape;300;p27"/>
          <p:cNvSpPr txBox="1"/>
          <p:nvPr/>
        </p:nvSpPr>
        <p:spPr>
          <a:xfrm>
            <a:off x="5363975" y="922595"/>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4 :</a:t>
            </a:r>
            <a:endParaRPr sz="1200" b="0" i="0" u="none" strike="noStrike" cap="none">
              <a:latin typeface="Arial"/>
              <a:ea typeface="Arial"/>
              <a:cs typeface="Arial"/>
              <a:sym typeface="Arial"/>
            </a:endParaRPr>
          </a:p>
        </p:txBody>
      </p:sp>
      <p:sp>
        <p:nvSpPr>
          <p:cNvPr id="301" name="Google Shape;301;p27"/>
          <p:cNvSpPr txBox="1"/>
          <p:nvPr/>
        </p:nvSpPr>
        <p:spPr>
          <a:xfrm>
            <a:off x="6445775" y="98992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5 :</a:t>
            </a:r>
            <a:endParaRPr sz="1200" b="0" i="0" u="none" strike="noStrike" cap="none">
              <a:latin typeface="Arial"/>
              <a:ea typeface="Arial"/>
              <a:cs typeface="Arial"/>
              <a:sym typeface="Arial"/>
            </a:endParaRPr>
          </a:p>
        </p:txBody>
      </p:sp>
      <p:sp>
        <p:nvSpPr>
          <p:cNvPr id="302" name="Google Shape;302;p27"/>
          <p:cNvSpPr txBox="1"/>
          <p:nvPr/>
        </p:nvSpPr>
        <p:spPr>
          <a:xfrm>
            <a:off x="7661495" y="96472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6 :</a:t>
            </a:r>
            <a:endParaRPr sz="1200" b="0" i="0" u="none" strike="noStrike" cap="none">
              <a:latin typeface="Arial"/>
              <a:ea typeface="Arial"/>
              <a:cs typeface="Arial"/>
              <a:sym typeface="Arial"/>
            </a:endParaRPr>
          </a:p>
        </p:txBody>
      </p:sp>
      <p:sp>
        <p:nvSpPr>
          <p:cNvPr id="303" name="Google Shape;303;p27"/>
          <p:cNvSpPr txBox="1"/>
          <p:nvPr/>
        </p:nvSpPr>
        <p:spPr>
          <a:xfrm>
            <a:off x="8776775" y="99100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7 :</a:t>
            </a:r>
            <a:endParaRPr sz="1200" b="0" i="0" u="none" strike="noStrike" cap="none">
              <a:latin typeface="Arial"/>
              <a:ea typeface="Arial"/>
              <a:cs typeface="Arial"/>
              <a:sym typeface="Arial"/>
            </a:endParaRPr>
          </a:p>
        </p:txBody>
      </p:sp>
      <p:sp>
        <p:nvSpPr>
          <p:cNvPr id="304" name="Google Shape;304;p27"/>
          <p:cNvSpPr txBox="1"/>
          <p:nvPr/>
        </p:nvSpPr>
        <p:spPr>
          <a:xfrm>
            <a:off x="9945335" y="98092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8 :</a:t>
            </a:r>
            <a:endParaRPr sz="1200" b="0" i="0" u="none" strike="noStrike" cap="none">
              <a:latin typeface="Arial"/>
              <a:ea typeface="Arial"/>
              <a:cs typeface="Arial"/>
              <a:sym typeface="Arial"/>
            </a:endParaRPr>
          </a:p>
        </p:txBody>
      </p:sp>
      <p:sp>
        <p:nvSpPr>
          <p:cNvPr id="305" name="Google Shape;305;p27"/>
          <p:cNvSpPr txBox="1"/>
          <p:nvPr/>
        </p:nvSpPr>
        <p:spPr>
          <a:xfrm>
            <a:off x="11084375" y="97912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9 :</a:t>
            </a:r>
            <a:endParaRPr sz="1200" b="0" i="0" u="none" strike="noStrike" cap="none">
              <a:latin typeface="Arial"/>
              <a:ea typeface="Arial"/>
              <a:cs typeface="Arial"/>
              <a:sym typeface="Arial"/>
            </a:endParaRPr>
          </a:p>
        </p:txBody>
      </p:sp>
      <p:pic>
        <p:nvPicPr>
          <p:cNvPr id="306" name="Google Shape;306;p27" descr="A black and white symbol with text&#10;&#10;Description automatically generated"/>
          <p:cNvPicPr preferRelativeResize="0"/>
          <p:nvPr/>
        </p:nvPicPr>
        <p:blipFill rotWithShape="1">
          <a:blip r:embed="rId3">
            <a:alphaModFix/>
          </a:blip>
          <a:srcRect b="45003"/>
          <a:stretch/>
        </p:blipFill>
        <p:spPr>
          <a:xfrm>
            <a:off x="843815" y="678160"/>
            <a:ext cx="514080" cy="286560"/>
          </a:xfrm>
          <a:prstGeom prst="rect">
            <a:avLst/>
          </a:prstGeom>
          <a:noFill/>
          <a:ln>
            <a:noFill/>
          </a:ln>
        </p:spPr>
      </p:pic>
      <p:pic>
        <p:nvPicPr>
          <p:cNvPr id="307" name="Google Shape;307;p27" descr="A black and white thumb up symbol&#10;&#10;Description automatically generated"/>
          <p:cNvPicPr preferRelativeResize="0"/>
          <p:nvPr/>
        </p:nvPicPr>
        <p:blipFill rotWithShape="1">
          <a:blip r:embed="rId4">
            <a:alphaModFix/>
          </a:blip>
          <a:srcRect b="39999"/>
          <a:stretch/>
        </p:blipFill>
        <p:spPr>
          <a:xfrm>
            <a:off x="2021735" y="658000"/>
            <a:ext cx="490680" cy="320760"/>
          </a:xfrm>
          <a:prstGeom prst="rect">
            <a:avLst/>
          </a:prstGeom>
          <a:noFill/>
          <a:ln>
            <a:noFill/>
          </a:ln>
        </p:spPr>
      </p:pic>
      <p:pic>
        <p:nvPicPr>
          <p:cNvPr id="308" name="Google Shape;308;p27" descr="A step list with check marks&#10;&#10;Description automatically generated"/>
          <p:cNvPicPr preferRelativeResize="0"/>
          <p:nvPr/>
        </p:nvPicPr>
        <p:blipFill rotWithShape="1">
          <a:blip r:embed="rId5">
            <a:alphaModFix/>
          </a:blip>
          <a:srcRect l="17309" b="34017"/>
          <a:stretch/>
        </p:blipFill>
        <p:spPr>
          <a:xfrm>
            <a:off x="3701857" y="713393"/>
            <a:ext cx="472680" cy="311760"/>
          </a:xfrm>
          <a:prstGeom prst="rect">
            <a:avLst/>
          </a:prstGeom>
          <a:noFill/>
          <a:ln>
            <a:noFill/>
          </a:ln>
        </p:spPr>
      </p:pic>
      <p:pic>
        <p:nvPicPr>
          <p:cNvPr id="309" name="Google Shape;309;p27" descr="A black and white image of a diploma&#10;&#10;Description automatically generated"/>
          <p:cNvPicPr preferRelativeResize="0"/>
          <p:nvPr/>
        </p:nvPicPr>
        <p:blipFill rotWithShape="1">
          <a:blip r:embed="rId6">
            <a:alphaModFix/>
          </a:blip>
          <a:srcRect b="38626"/>
          <a:stretch/>
        </p:blipFill>
        <p:spPr>
          <a:xfrm>
            <a:off x="6598055" y="694360"/>
            <a:ext cx="434880" cy="327960"/>
          </a:xfrm>
          <a:prstGeom prst="rect">
            <a:avLst/>
          </a:prstGeom>
          <a:noFill/>
          <a:ln>
            <a:noFill/>
          </a:ln>
        </p:spPr>
      </p:pic>
      <p:pic>
        <p:nvPicPr>
          <p:cNvPr id="310" name="Google Shape;310;p27" descr="A black graduation cap with a tassel&#10;&#10;Description automatically generated"/>
          <p:cNvPicPr preferRelativeResize="0"/>
          <p:nvPr/>
        </p:nvPicPr>
        <p:blipFill rotWithShape="1">
          <a:blip r:embed="rId7">
            <a:alphaModFix/>
          </a:blip>
          <a:srcRect b="34465"/>
          <a:stretch/>
        </p:blipFill>
        <p:spPr>
          <a:xfrm>
            <a:off x="7800095" y="647920"/>
            <a:ext cx="509400" cy="362520"/>
          </a:xfrm>
          <a:prstGeom prst="rect">
            <a:avLst/>
          </a:prstGeom>
          <a:noFill/>
          <a:ln>
            <a:noFill/>
          </a:ln>
        </p:spPr>
      </p:pic>
      <p:pic>
        <p:nvPicPr>
          <p:cNvPr id="311" name="Google Shape;311;p27" descr="A black and white symbol with a check mark&#10;&#10;Description automatically generated"/>
          <p:cNvPicPr preferRelativeResize="0"/>
          <p:nvPr/>
        </p:nvPicPr>
        <p:blipFill rotWithShape="1">
          <a:blip r:embed="rId8">
            <a:alphaModFix/>
          </a:blip>
          <a:srcRect b="34017"/>
          <a:stretch/>
        </p:blipFill>
        <p:spPr>
          <a:xfrm>
            <a:off x="5481695" y="624173"/>
            <a:ext cx="505080" cy="378000"/>
          </a:xfrm>
          <a:prstGeom prst="rect">
            <a:avLst/>
          </a:prstGeom>
          <a:noFill/>
          <a:ln>
            <a:noFill/>
          </a:ln>
        </p:spPr>
      </p:pic>
      <p:pic>
        <p:nvPicPr>
          <p:cNvPr id="312" name="Google Shape;312;p27" descr="A black and white symbol with text&#10;&#10;Description automatically generated"/>
          <p:cNvPicPr preferRelativeResize="0"/>
          <p:nvPr/>
        </p:nvPicPr>
        <p:blipFill rotWithShape="1">
          <a:blip r:embed="rId9">
            <a:alphaModFix/>
          </a:blip>
          <a:srcRect l="12915" r="19973" b="31928"/>
          <a:stretch/>
        </p:blipFill>
        <p:spPr>
          <a:xfrm>
            <a:off x="8938055" y="614080"/>
            <a:ext cx="407160" cy="430200"/>
          </a:xfrm>
          <a:prstGeom prst="rect">
            <a:avLst/>
          </a:prstGeom>
          <a:noFill/>
          <a:ln>
            <a:noFill/>
          </a:ln>
        </p:spPr>
      </p:pic>
      <p:pic>
        <p:nvPicPr>
          <p:cNvPr id="313" name="Google Shape;313;p27" descr="A group of people with text&#10;&#10;Description automatically generated"/>
          <p:cNvPicPr preferRelativeResize="0"/>
          <p:nvPr/>
        </p:nvPicPr>
        <p:blipFill rotWithShape="1">
          <a:blip r:embed="rId10">
            <a:alphaModFix/>
          </a:blip>
          <a:srcRect r="14457" b="50000"/>
          <a:stretch/>
        </p:blipFill>
        <p:spPr>
          <a:xfrm>
            <a:off x="10072415" y="642520"/>
            <a:ext cx="466200" cy="378360"/>
          </a:xfrm>
          <a:prstGeom prst="rect">
            <a:avLst/>
          </a:prstGeom>
          <a:noFill/>
          <a:ln>
            <a:noFill/>
          </a:ln>
        </p:spPr>
      </p:pic>
      <p:pic>
        <p:nvPicPr>
          <p:cNvPr id="314" name="Google Shape;314;p27" descr="A black and white scale&#10;&#10;Description automatically generated"/>
          <p:cNvPicPr preferRelativeResize="0"/>
          <p:nvPr/>
        </p:nvPicPr>
        <p:blipFill rotWithShape="1">
          <a:blip r:embed="rId11">
            <a:alphaModFix/>
          </a:blip>
          <a:srcRect t="3728" r="2847" b="36217"/>
          <a:stretch/>
        </p:blipFill>
        <p:spPr>
          <a:xfrm>
            <a:off x="11103095" y="651520"/>
            <a:ext cx="591120" cy="355320"/>
          </a:xfrm>
          <a:prstGeom prst="rect">
            <a:avLst/>
          </a:prstGeom>
          <a:noFill/>
          <a:ln>
            <a:noFill/>
          </a:ln>
        </p:spPr>
      </p:pic>
      <p:sp>
        <p:nvSpPr>
          <p:cNvPr id="315" name="Google Shape;315;p27"/>
          <p:cNvSpPr/>
          <p:nvPr/>
        </p:nvSpPr>
        <p:spPr>
          <a:xfrm>
            <a:off x="514440" y="320832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16" name="Google Shape;316;p27"/>
          <p:cNvSpPr txBox="1"/>
          <p:nvPr/>
        </p:nvSpPr>
        <p:spPr>
          <a:xfrm>
            <a:off x="518760" y="3204000"/>
            <a:ext cx="1125000" cy="21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18 years or older</a:t>
            </a:r>
            <a:endParaRPr sz="700" b="0" i="0" u="none" strike="noStrike" cap="none">
              <a:latin typeface="Arial"/>
              <a:ea typeface="Arial"/>
              <a:cs typeface="Arial"/>
              <a:sym typeface="Arial"/>
            </a:endParaRPr>
          </a:p>
        </p:txBody>
      </p:sp>
      <p:sp>
        <p:nvSpPr>
          <p:cNvPr id="317" name="Google Shape;317;p27"/>
          <p:cNvSpPr txBox="1"/>
          <p:nvPr/>
        </p:nvSpPr>
        <p:spPr>
          <a:xfrm>
            <a:off x="521280" y="3430080"/>
            <a:ext cx="120816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High School Diploma or GED</a:t>
            </a:r>
            <a:endParaRPr sz="700" b="0" i="0" u="none" strike="noStrike" cap="none">
              <a:latin typeface="Arial"/>
              <a:ea typeface="Arial"/>
              <a:cs typeface="Arial"/>
              <a:sym typeface="Arial"/>
            </a:endParaRPr>
          </a:p>
        </p:txBody>
      </p:sp>
      <p:sp>
        <p:nvSpPr>
          <p:cNvPr id="318" name="Google Shape;318;p27"/>
          <p:cNvSpPr/>
          <p:nvPr/>
        </p:nvSpPr>
        <p:spPr>
          <a:xfrm>
            <a:off x="514440" y="349992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19" name="Google Shape;319;p27"/>
          <p:cNvSpPr/>
          <p:nvPr/>
        </p:nvSpPr>
        <p:spPr>
          <a:xfrm>
            <a:off x="514440" y="3778560"/>
            <a:ext cx="45720" cy="33516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20" name="Google Shape;320;p27"/>
          <p:cNvSpPr/>
          <p:nvPr/>
        </p:nvSpPr>
        <p:spPr>
          <a:xfrm>
            <a:off x="513000" y="419544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21" name="Google Shape;321;p27"/>
          <p:cNvSpPr/>
          <p:nvPr/>
        </p:nvSpPr>
        <p:spPr>
          <a:xfrm>
            <a:off x="496080" y="447912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22" name="Google Shape;322;p27"/>
          <p:cNvSpPr/>
          <p:nvPr/>
        </p:nvSpPr>
        <p:spPr>
          <a:xfrm>
            <a:off x="502200" y="479556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23" name="Google Shape;323;p27"/>
          <p:cNvSpPr/>
          <p:nvPr/>
        </p:nvSpPr>
        <p:spPr>
          <a:xfrm>
            <a:off x="499680" y="510588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24" name="Google Shape;324;p27"/>
          <p:cNvSpPr/>
          <p:nvPr/>
        </p:nvSpPr>
        <p:spPr>
          <a:xfrm>
            <a:off x="489960" y="5447880"/>
            <a:ext cx="51480" cy="36432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25" name="Google Shape;325;p27"/>
          <p:cNvSpPr/>
          <p:nvPr/>
        </p:nvSpPr>
        <p:spPr>
          <a:xfrm>
            <a:off x="489960" y="5932080"/>
            <a:ext cx="45720" cy="86076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26" name="Google Shape;326;p27"/>
          <p:cNvSpPr txBox="1"/>
          <p:nvPr/>
        </p:nvSpPr>
        <p:spPr>
          <a:xfrm>
            <a:off x="533149" y="3711600"/>
            <a:ext cx="1227900" cy="5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Recovery from substance abuse dependence for 1 year as self defined</a:t>
            </a:r>
            <a:endParaRPr sz="700" b="0" i="0" u="none" strike="noStrike" cap="none">
              <a:latin typeface="Arial"/>
              <a:ea typeface="Arial"/>
              <a:cs typeface="Arial"/>
              <a:sym typeface="Arial"/>
            </a:endParaRPr>
          </a:p>
        </p:txBody>
      </p:sp>
      <p:sp>
        <p:nvSpPr>
          <p:cNvPr id="327" name="Google Shape;327;p27"/>
          <p:cNvSpPr txBox="1"/>
          <p:nvPr/>
        </p:nvSpPr>
        <p:spPr>
          <a:xfrm>
            <a:off x="513000" y="4140360"/>
            <a:ext cx="124776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Ability to work in the U.S legally</a:t>
            </a:r>
            <a:endParaRPr sz="700" b="0" i="0" u="none" strike="noStrike" cap="none">
              <a:latin typeface="Arial"/>
              <a:ea typeface="Arial"/>
              <a:cs typeface="Arial"/>
              <a:sym typeface="Arial"/>
            </a:endParaRPr>
          </a:p>
        </p:txBody>
      </p:sp>
      <p:sp>
        <p:nvSpPr>
          <p:cNvPr id="328" name="Google Shape;328;p27"/>
          <p:cNvSpPr txBox="1"/>
          <p:nvPr/>
        </p:nvSpPr>
        <p:spPr>
          <a:xfrm>
            <a:off x="513000" y="4411440"/>
            <a:ext cx="113112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English proficiency for training</a:t>
            </a:r>
            <a:endParaRPr sz="700" b="0" i="0" u="none" strike="noStrike" cap="none">
              <a:latin typeface="Arial"/>
              <a:ea typeface="Arial"/>
              <a:cs typeface="Arial"/>
              <a:sym typeface="Arial"/>
            </a:endParaRPr>
          </a:p>
        </p:txBody>
      </p:sp>
      <p:sp>
        <p:nvSpPr>
          <p:cNvPr id="329" name="Google Shape;329;p27"/>
          <p:cNvSpPr txBox="1"/>
          <p:nvPr/>
        </p:nvSpPr>
        <p:spPr>
          <a:xfrm>
            <a:off x="526680" y="4742640"/>
            <a:ext cx="113112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Interest in working in behavioral health field</a:t>
            </a:r>
            <a:endParaRPr sz="700" b="0" i="0" u="none" strike="noStrike" cap="none">
              <a:latin typeface="Arial"/>
              <a:ea typeface="Arial"/>
              <a:cs typeface="Arial"/>
              <a:sym typeface="Arial"/>
            </a:endParaRPr>
          </a:p>
        </p:txBody>
      </p:sp>
      <p:sp>
        <p:nvSpPr>
          <p:cNvPr id="330" name="Google Shape;330;p27"/>
          <p:cNvSpPr txBox="1"/>
          <p:nvPr/>
        </p:nvSpPr>
        <p:spPr>
          <a:xfrm>
            <a:off x="513000" y="5055840"/>
            <a:ext cx="1131120" cy="45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Reliable transportation to work</a:t>
            </a:r>
            <a:endParaRPr sz="700" b="0" i="0" u="none" strike="noStrike" cap="none">
              <a:latin typeface="Arial"/>
              <a:ea typeface="Arial"/>
              <a:cs typeface="Arial"/>
              <a:sym typeface="Arial"/>
            </a:endParaRPr>
          </a:p>
        </p:txBody>
      </p:sp>
      <p:sp>
        <p:nvSpPr>
          <p:cNvPr id="331" name="Google Shape;331;p27"/>
          <p:cNvSpPr txBox="1"/>
          <p:nvPr/>
        </p:nvSpPr>
        <p:spPr>
          <a:xfrm>
            <a:off x="509760" y="5390640"/>
            <a:ext cx="1137240" cy="578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Physical ability to stand, walk, lift and climb stairs several times a day.</a:t>
            </a:r>
            <a:endParaRPr sz="700" b="0" i="0" u="none" strike="noStrike" cap="none">
              <a:latin typeface="Arial"/>
              <a:ea typeface="Arial"/>
              <a:cs typeface="Arial"/>
              <a:sym typeface="Arial"/>
            </a:endParaRPr>
          </a:p>
        </p:txBody>
      </p:sp>
      <p:sp>
        <p:nvSpPr>
          <p:cNvPr id="332" name="Google Shape;332;p27"/>
          <p:cNvSpPr txBox="1"/>
          <p:nvPr/>
        </p:nvSpPr>
        <p:spPr>
          <a:xfrm>
            <a:off x="494640" y="5894280"/>
            <a:ext cx="1071000" cy="11869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Can pass a background check with exclusionary criteria of Aggravated Murder, Murder, Rape I, Sodomy I, Unlawful penetration, Sexual Abuse I.</a:t>
            </a:r>
            <a:endParaRPr sz="700" b="0" i="0" u="none" strike="noStrike" cap="none">
              <a:latin typeface="Arial"/>
              <a:ea typeface="Arial"/>
              <a:cs typeface="Arial"/>
              <a:sym typeface="Arial"/>
            </a:endParaRPr>
          </a:p>
        </p:txBody>
      </p:sp>
      <p:sp>
        <p:nvSpPr>
          <p:cNvPr id="333" name="Google Shape;333;p27"/>
          <p:cNvSpPr/>
          <p:nvPr/>
        </p:nvSpPr>
        <p:spPr>
          <a:xfrm>
            <a:off x="1712160" y="320256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34" name="Google Shape;334;p27"/>
          <p:cNvSpPr txBox="1"/>
          <p:nvPr/>
        </p:nvSpPr>
        <p:spPr>
          <a:xfrm>
            <a:off x="1765213" y="3139775"/>
            <a:ext cx="10599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Complete attestation of lived experience</a:t>
            </a:r>
            <a:endParaRPr sz="700" b="0" i="0" u="none" strike="noStrike" cap="none">
              <a:latin typeface="Arial"/>
              <a:ea typeface="Arial"/>
              <a:cs typeface="Arial"/>
              <a:sym typeface="Arial"/>
            </a:endParaRPr>
          </a:p>
        </p:txBody>
      </p:sp>
      <p:sp>
        <p:nvSpPr>
          <p:cNvPr id="335" name="Google Shape;335;p27"/>
          <p:cNvSpPr txBox="1"/>
          <p:nvPr/>
        </p:nvSpPr>
        <p:spPr>
          <a:xfrm>
            <a:off x="1758045" y="3464840"/>
            <a:ext cx="1125000" cy="45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In a place of recovery to discuss difficult topics</a:t>
            </a:r>
            <a:endParaRPr sz="700" b="0" i="0" u="none" strike="noStrike" cap="none">
              <a:latin typeface="Arial"/>
              <a:ea typeface="Arial"/>
              <a:cs typeface="Arial"/>
              <a:sym typeface="Arial"/>
            </a:endParaRPr>
          </a:p>
        </p:txBody>
      </p:sp>
      <p:sp>
        <p:nvSpPr>
          <p:cNvPr id="336" name="Google Shape;336;p27"/>
          <p:cNvSpPr/>
          <p:nvPr/>
        </p:nvSpPr>
        <p:spPr>
          <a:xfrm>
            <a:off x="1726924" y="3511398"/>
            <a:ext cx="45684"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37" name="Google Shape;337;p27"/>
          <p:cNvSpPr/>
          <p:nvPr/>
        </p:nvSpPr>
        <p:spPr>
          <a:xfrm>
            <a:off x="1726847" y="3910258"/>
            <a:ext cx="45738" cy="360342"/>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38" name="Google Shape;338;p27"/>
          <p:cNvSpPr txBox="1"/>
          <p:nvPr/>
        </p:nvSpPr>
        <p:spPr>
          <a:xfrm>
            <a:off x="1782463" y="3925140"/>
            <a:ext cx="1059900" cy="4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Aware of occupation and understands the nature of the job.</a:t>
            </a:r>
            <a:endParaRPr sz="700" b="0" i="0" u="none" strike="noStrike" cap="none">
              <a:latin typeface="Arial"/>
              <a:ea typeface="Arial"/>
              <a:cs typeface="Arial"/>
              <a:sym typeface="Arial"/>
            </a:endParaRPr>
          </a:p>
        </p:txBody>
      </p:sp>
      <p:sp>
        <p:nvSpPr>
          <p:cNvPr id="339" name="Google Shape;339;p27"/>
          <p:cNvSpPr/>
          <p:nvPr/>
        </p:nvSpPr>
        <p:spPr>
          <a:xfrm>
            <a:off x="1712160" y="4412373"/>
            <a:ext cx="45738" cy="525258"/>
          </a:xfrm>
          <a:custGeom>
            <a:avLst/>
            <a:gdLst/>
            <a:ahLst/>
            <a:cxnLst/>
            <a:rect l="l" t="t" r="r" b="b"/>
            <a:pathLst>
              <a:path w="21600" h="21600" extrusionOk="0">
                <a:moveTo>
                  <a:pt x="0" y="0"/>
                </a:moveTo>
                <a:lnTo>
                  <a:pt x="21600" y="0"/>
                </a:lnTo>
                <a:lnTo>
                  <a:pt x="21600" y="21600"/>
                </a:lnTo>
                <a:lnTo>
                  <a:pt x="0" y="21600"/>
                </a:lnTo>
                <a:close/>
              </a:path>
            </a:pathLst>
          </a:custGeom>
          <a:solidFill>
            <a:srgbClr val="36E9F2"/>
          </a:solidFill>
          <a:ln>
            <a:noFill/>
          </a:ln>
        </p:spPr>
      </p:sp>
      <p:sp>
        <p:nvSpPr>
          <p:cNvPr id="340" name="Google Shape;340;p27"/>
          <p:cNvSpPr txBox="1"/>
          <p:nvPr/>
        </p:nvSpPr>
        <p:spPr>
          <a:xfrm>
            <a:off x="1751945" y="4425915"/>
            <a:ext cx="1125000" cy="7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Life and work experience includes customer services, taking care of people, volunteering.</a:t>
            </a:r>
            <a:endParaRPr sz="700" b="0" i="0" u="none" strike="noStrike" cap="none">
              <a:latin typeface="Arial"/>
              <a:ea typeface="Arial"/>
              <a:cs typeface="Arial"/>
              <a:sym typeface="Arial"/>
            </a:endParaRPr>
          </a:p>
        </p:txBody>
      </p:sp>
      <p:sp>
        <p:nvSpPr>
          <p:cNvPr id="341" name="Google Shape;341;p27"/>
          <p:cNvSpPr/>
          <p:nvPr/>
        </p:nvSpPr>
        <p:spPr>
          <a:xfrm>
            <a:off x="1712138" y="5126833"/>
            <a:ext cx="45738" cy="285120"/>
          </a:xfrm>
          <a:custGeom>
            <a:avLst/>
            <a:gdLst/>
            <a:ahLst/>
            <a:cxnLst/>
            <a:rect l="l" t="t" r="r" b="b"/>
            <a:pathLst>
              <a:path w="21600" h="21600" extrusionOk="0">
                <a:moveTo>
                  <a:pt x="0" y="0"/>
                </a:moveTo>
                <a:lnTo>
                  <a:pt x="21600" y="0"/>
                </a:lnTo>
                <a:lnTo>
                  <a:pt x="21600" y="21600"/>
                </a:lnTo>
                <a:lnTo>
                  <a:pt x="0" y="21600"/>
                </a:lnTo>
                <a:close/>
              </a:path>
            </a:pathLst>
          </a:custGeom>
          <a:solidFill>
            <a:srgbClr val="36E9F2"/>
          </a:solidFill>
          <a:ln>
            <a:noFill/>
          </a:ln>
        </p:spPr>
      </p:sp>
      <p:sp>
        <p:nvSpPr>
          <p:cNvPr id="342" name="Google Shape;342;p27"/>
          <p:cNvSpPr txBox="1"/>
          <p:nvPr/>
        </p:nvSpPr>
        <p:spPr>
          <a:xfrm>
            <a:off x="1742788" y="5127475"/>
            <a:ext cx="1013700" cy="45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a:t>BIPOC and/or bilingual</a:t>
            </a:r>
            <a:endParaRPr sz="700" b="0" i="0" u="none" strike="noStrike" cap="none">
              <a:latin typeface="Arial"/>
              <a:ea typeface="Arial"/>
              <a:cs typeface="Arial"/>
              <a:sym typeface="Arial"/>
            </a:endParaRPr>
          </a:p>
        </p:txBody>
      </p:sp>
      <p:sp>
        <p:nvSpPr>
          <p:cNvPr id="343" name="Google Shape;343;p27"/>
          <p:cNvSpPr/>
          <p:nvPr/>
        </p:nvSpPr>
        <p:spPr>
          <a:xfrm>
            <a:off x="1712164" y="5608950"/>
            <a:ext cx="45684" cy="552960"/>
          </a:xfrm>
          <a:custGeom>
            <a:avLst/>
            <a:gdLst/>
            <a:ahLst/>
            <a:cxnLst/>
            <a:rect l="l" t="t" r="r" b="b"/>
            <a:pathLst>
              <a:path w="21600" h="21600" extrusionOk="0">
                <a:moveTo>
                  <a:pt x="0" y="0"/>
                </a:moveTo>
                <a:lnTo>
                  <a:pt x="21600" y="0"/>
                </a:lnTo>
                <a:lnTo>
                  <a:pt x="21600" y="21600"/>
                </a:lnTo>
                <a:lnTo>
                  <a:pt x="0" y="21600"/>
                </a:lnTo>
                <a:close/>
              </a:path>
            </a:pathLst>
          </a:custGeom>
          <a:solidFill>
            <a:srgbClr val="36E9F2"/>
          </a:solidFill>
          <a:ln>
            <a:noFill/>
          </a:ln>
        </p:spPr>
      </p:sp>
      <p:sp>
        <p:nvSpPr>
          <p:cNvPr id="344" name="Google Shape;344;p27"/>
          <p:cNvSpPr txBox="1"/>
          <p:nvPr/>
        </p:nvSpPr>
        <p:spPr>
          <a:xfrm>
            <a:off x="1725125" y="5491445"/>
            <a:ext cx="1125000" cy="82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Displays high levels of empathy, communication, dependability, attention to detail and adaptability.</a:t>
            </a:r>
            <a:endParaRPr sz="700" b="0" i="0" u="none" strike="noStrike" cap="none">
              <a:latin typeface="Arial"/>
              <a:ea typeface="Arial"/>
              <a:cs typeface="Arial"/>
              <a:sym typeface="Arial"/>
            </a:endParaRPr>
          </a:p>
        </p:txBody>
      </p:sp>
      <p:sp>
        <p:nvSpPr>
          <p:cNvPr id="345" name="Google Shape;345;p27"/>
          <p:cNvSpPr/>
          <p:nvPr/>
        </p:nvSpPr>
        <p:spPr>
          <a:xfrm>
            <a:off x="2824920" y="321696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46" name="Google Shape;346;p27"/>
          <p:cNvSpPr txBox="1"/>
          <p:nvPr/>
        </p:nvSpPr>
        <p:spPr>
          <a:xfrm>
            <a:off x="2847960" y="3156480"/>
            <a:ext cx="1125000" cy="45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90% attendance for first stipend payout ($500)</a:t>
            </a:r>
            <a:endParaRPr sz="700" b="0" i="0" u="none" strike="noStrike" cap="none">
              <a:latin typeface="Arial"/>
              <a:ea typeface="Arial"/>
              <a:cs typeface="Arial"/>
              <a:sym typeface="Arial"/>
            </a:endParaRPr>
          </a:p>
        </p:txBody>
      </p:sp>
      <p:sp>
        <p:nvSpPr>
          <p:cNvPr id="347" name="Google Shape;347;p27"/>
          <p:cNvSpPr/>
          <p:nvPr/>
        </p:nvSpPr>
        <p:spPr>
          <a:xfrm>
            <a:off x="2809800" y="354708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48" name="Google Shape;348;p27"/>
          <p:cNvSpPr txBox="1"/>
          <p:nvPr/>
        </p:nvSpPr>
        <p:spPr>
          <a:xfrm>
            <a:off x="2832480" y="3486240"/>
            <a:ext cx="1183320" cy="45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Meets Learning Objectives to move forward.</a:t>
            </a:r>
            <a:endParaRPr sz="700" b="0" i="0" u="none" strike="noStrike" cap="none">
              <a:latin typeface="Arial"/>
              <a:ea typeface="Arial"/>
              <a:cs typeface="Arial"/>
              <a:sym typeface="Arial"/>
            </a:endParaRPr>
          </a:p>
        </p:txBody>
      </p:sp>
      <p:sp>
        <p:nvSpPr>
          <p:cNvPr id="349" name="Google Shape;349;p27"/>
          <p:cNvSpPr txBox="1"/>
          <p:nvPr/>
        </p:nvSpPr>
        <p:spPr>
          <a:xfrm>
            <a:off x="2852280" y="4268520"/>
            <a:ext cx="1227960" cy="943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Additional training based on participant-specific workforce readiness needs as determined by participant and career coach.</a:t>
            </a:r>
            <a:endParaRPr sz="700" b="0" i="0" u="none" strike="noStrike" cap="none">
              <a:latin typeface="Arial"/>
              <a:ea typeface="Arial"/>
              <a:cs typeface="Arial"/>
              <a:sym typeface="Arial"/>
            </a:endParaRPr>
          </a:p>
        </p:txBody>
      </p:sp>
      <p:sp>
        <p:nvSpPr>
          <p:cNvPr id="350" name="Google Shape;350;p27"/>
          <p:cNvSpPr/>
          <p:nvPr/>
        </p:nvSpPr>
        <p:spPr>
          <a:xfrm>
            <a:off x="2829240" y="4324320"/>
            <a:ext cx="61920" cy="605160"/>
          </a:xfrm>
          <a:custGeom>
            <a:avLst/>
            <a:gdLst/>
            <a:ahLst/>
            <a:cxnLst/>
            <a:rect l="l" t="t" r="r" b="b"/>
            <a:pathLst>
              <a:path w="21600" h="21600" extrusionOk="0">
                <a:moveTo>
                  <a:pt x="0" y="0"/>
                </a:moveTo>
                <a:lnTo>
                  <a:pt x="21600" y="0"/>
                </a:lnTo>
                <a:lnTo>
                  <a:pt x="21600" y="21600"/>
                </a:lnTo>
                <a:lnTo>
                  <a:pt x="0" y="21600"/>
                </a:lnTo>
                <a:close/>
              </a:path>
            </a:pathLst>
          </a:custGeom>
          <a:solidFill>
            <a:srgbClr val="FFFF00"/>
          </a:solidFill>
          <a:ln>
            <a:noFill/>
          </a:ln>
        </p:spPr>
      </p:sp>
      <p:sp>
        <p:nvSpPr>
          <p:cNvPr id="351" name="Google Shape;351;p27"/>
          <p:cNvSpPr txBox="1"/>
          <p:nvPr/>
        </p:nvSpPr>
        <p:spPr>
          <a:xfrm>
            <a:off x="2863800" y="3841560"/>
            <a:ext cx="1125000" cy="461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Pass MHACBO Background Check to move forward</a:t>
            </a:r>
            <a:endParaRPr sz="700" b="0" i="0" u="none" strike="noStrike" cap="none">
              <a:latin typeface="Arial"/>
              <a:ea typeface="Arial"/>
              <a:cs typeface="Arial"/>
              <a:sym typeface="Arial"/>
            </a:endParaRPr>
          </a:p>
        </p:txBody>
      </p:sp>
      <p:sp>
        <p:nvSpPr>
          <p:cNvPr id="352" name="Google Shape;352;p27"/>
          <p:cNvSpPr/>
          <p:nvPr/>
        </p:nvSpPr>
        <p:spPr>
          <a:xfrm>
            <a:off x="2827440" y="3900240"/>
            <a:ext cx="45720" cy="33156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53" name="Google Shape;353;p27"/>
          <p:cNvSpPr txBox="1"/>
          <p:nvPr/>
        </p:nvSpPr>
        <p:spPr>
          <a:xfrm>
            <a:off x="4062960" y="3181320"/>
            <a:ext cx="2010960" cy="45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Complete 40-hour CRM training and final exam at selected state-approved training provider below:</a:t>
            </a:r>
            <a:endParaRPr sz="700" b="0" i="0" u="none" strike="noStrike" cap="none">
              <a:latin typeface="Arial"/>
              <a:ea typeface="Arial"/>
              <a:cs typeface="Arial"/>
              <a:sym typeface="Arial"/>
            </a:endParaRPr>
          </a:p>
        </p:txBody>
      </p:sp>
      <p:sp>
        <p:nvSpPr>
          <p:cNvPr id="354" name="Google Shape;354;p27"/>
          <p:cNvSpPr/>
          <p:nvPr/>
        </p:nvSpPr>
        <p:spPr>
          <a:xfrm>
            <a:off x="4041000" y="321696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55" name="Google Shape;355;p27"/>
          <p:cNvSpPr txBox="1"/>
          <p:nvPr/>
        </p:nvSpPr>
        <p:spPr>
          <a:xfrm>
            <a:off x="6334560" y="3120480"/>
            <a:ext cx="1002960" cy="578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Review MHACBO Code of Conduct and pass Ethics Quiz</a:t>
            </a:r>
            <a:endParaRPr sz="700" b="0" i="0" u="none" strike="noStrike" cap="none">
              <a:latin typeface="Arial"/>
              <a:ea typeface="Arial"/>
              <a:cs typeface="Arial"/>
              <a:sym typeface="Arial"/>
            </a:endParaRPr>
          </a:p>
        </p:txBody>
      </p:sp>
      <p:sp>
        <p:nvSpPr>
          <p:cNvPr id="356" name="Google Shape;356;p27"/>
          <p:cNvSpPr/>
          <p:nvPr/>
        </p:nvSpPr>
        <p:spPr>
          <a:xfrm>
            <a:off x="6306480" y="3181320"/>
            <a:ext cx="45720" cy="3610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57" name="Google Shape;357;p27"/>
          <p:cNvSpPr txBox="1"/>
          <p:nvPr/>
        </p:nvSpPr>
        <p:spPr>
          <a:xfrm>
            <a:off x="7454880" y="3141360"/>
            <a:ext cx="107928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Successfully attain CRM certification</a:t>
            </a:r>
            <a:endParaRPr sz="700" b="0" i="0" u="none" strike="noStrike" cap="none">
              <a:latin typeface="Arial"/>
              <a:ea typeface="Arial"/>
              <a:cs typeface="Arial"/>
              <a:sym typeface="Arial"/>
            </a:endParaRPr>
          </a:p>
        </p:txBody>
      </p:sp>
      <p:sp>
        <p:nvSpPr>
          <p:cNvPr id="358" name="Google Shape;358;p27"/>
          <p:cNvSpPr/>
          <p:nvPr/>
        </p:nvSpPr>
        <p:spPr>
          <a:xfrm>
            <a:off x="7437600" y="3181320"/>
            <a:ext cx="45720" cy="29880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59" name="Google Shape;359;p27"/>
          <p:cNvSpPr txBox="1"/>
          <p:nvPr/>
        </p:nvSpPr>
        <p:spPr>
          <a:xfrm>
            <a:off x="7471800" y="3522960"/>
            <a:ext cx="1079280" cy="578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Attend graduation and hiring event for second stipend payout ($</a:t>
            </a:r>
            <a:r>
              <a:rPr lang="en-US" sz="700"/>
              <a:t>500)</a:t>
            </a:r>
            <a:endParaRPr sz="700" b="0" i="0" u="none" strike="noStrike" cap="none">
              <a:latin typeface="Arial"/>
              <a:ea typeface="Arial"/>
              <a:cs typeface="Arial"/>
              <a:sym typeface="Arial"/>
            </a:endParaRPr>
          </a:p>
        </p:txBody>
      </p:sp>
      <p:sp>
        <p:nvSpPr>
          <p:cNvPr id="360" name="Google Shape;360;p27"/>
          <p:cNvSpPr/>
          <p:nvPr/>
        </p:nvSpPr>
        <p:spPr>
          <a:xfrm>
            <a:off x="7454880" y="3562560"/>
            <a:ext cx="45720" cy="3844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61" name="Google Shape;361;p27"/>
          <p:cNvSpPr txBox="1"/>
          <p:nvPr/>
        </p:nvSpPr>
        <p:spPr>
          <a:xfrm>
            <a:off x="8606160" y="3093480"/>
            <a:ext cx="1079280" cy="461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Meet employer and occupation-specific qualifications*</a:t>
            </a:r>
            <a:endParaRPr sz="700" b="0" i="0" u="none" strike="noStrike" cap="none">
              <a:latin typeface="Arial"/>
              <a:ea typeface="Arial"/>
              <a:cs typeface="Arial"/>
              <a:sym typeface="Arial"/>
            </a:endParaRPr>
          </a:p>
        </p:txBody>
      </p:sp>
      <p:sp>
        <p:nvSpPr>
          <p:cNvPr id="362" name="Google Shape;362;p27"/>
          <p:cNvSpPr/>
          <p:nvPr/>
        </p:nvSpPr>
        <p:spPr>
          <a:xfrm>
            <a:off x="8534160" y="3142800"/>
            <a:ext cx="45720" cy="38448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63" name="Google Shape;363;p27"/>
          <p:cNvSpPr txBox="1"/>
          <p:nvPr/>
        </p:nvSpPr>
        <p:spPr>
          <a:xfrm>
            <a:off x="8601840" y="3550680"/>
            <a:ext cx="107928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Proof of COVID-19 Vaccination*</a:t>
            </a:r>
            <a:endParaRPr sz="700" b="0" i="0" u="none" strike="noStrike" cap="none">
              <a:latin typeface="Arial"/>
              <a:ea typeface="Arial"/>
              <a:cs typeface="Arial"/>
              <a:sym typeface="Arial"/>
            </a:endParaRPr>
          </a:p>
        </p:txBody>
      </p:sp>
      <p:sp>
        <p:nvSpPr>
          <p:cNvPr id="364" name="Google Shape;364;p27"/>
          <p:cNvSpPr/>
          <p:nvPr/>
        </p:nvSpPr>
        <p:spPr>
          <a:xfrm>
            <a:off x="8529840" y="359964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65" name="Google Shape;365;p27"/>
          <p:cNvSpPr txBox="1"/>
          <p:nvPr/>
        </p:nvSpPr>
        <p:spPr>
          <a:xfrm>
            <a:off x="8599680" y="3907080"/>
            <a:ext cx="1079280" cy="45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Valid Driver’s License and pass DMV check*</a:t>
            </a:r>
            <a:endParaRPr sz="700" b="0" i="0" u="none" strike="noStrike" cap="none">
              <a:latin typeface="Arial"/>
              <a:ea typeface="Arial"/>
              <a:cs typeface="Arial"/>
              <a:sym typeface="Arial"/>
            </a:endParaRPr>
          </a:p>
        </p:txBody>
      </p:sp>
      <p:sp>
        <p:nvSpPr>
          <p:cNvPr id="366" name="Google Shape;366;p27"/>
          <p:cNvSpPr/>
          <p:nvPr/>
        </p:nvSpPr>
        <p:spPr>
          <a:xfrm>
            <a:off x="8527680" y="395640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67" name="Google Shape;367;p27"/>
          <p:cNvSpPr txBox="1"/>
          <p:nvPr/>
        </p:nvSpPr>
        <p:spPr>
          <a:xfrm>
            <a:off x="8606160" y="4281840"/>
            <a:ext cx="107928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Pass additional background check*</a:t>
            </a:r>
            <a:endParaRPr sz="700" b="0" i="0" u="none" strike="noStrike" cap="none">
              <a:latin typeface="Arial"/>
              <a:ea typeface="Arial"/>
              <a:cs typeface="Arial"/>
              <a:sym typeface="Arial"/>
            </a:endParaRPr>
          </a:p>
        </p:txBody>
      </p:sp>
      <p:sp>
        <p:nvSpPr>
          <p:cNvPr id="368" name="Google Shape;368;p27"/>
          <p:cNvSpPr/>
          <p:nvPr/>
        </p:nvSpPr>
        <p:spPr>
          <a:xfrm>
            <a:off x="8534160" y="433116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69" name="Google Shape;369;p27"/>
          <p:cNvSpPr txBox="1"/>
          <p:nvPr/>
        </p:nvSpPr>
        <p:spPr>
          <a:xfrm>
            <a:off x="8627040" y="4666320"/>
            <a:ext cx="1079280" cy="45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Proof of car insurance and personal vehicle*</a:t>
            </a:r>
            <a:endParaRPr sz="700" b="0" i="0" u="none" strike="noStrike" cap="none">
              <a:latin typeface="Arial"/>
              <a:ea typeface="Arial"/>
              <a:cs typeface="Arial"/>
              <a:sym typeface="Arial"/>
            </a:endParaRPr>
          </a:p>
        </p:txBody>
      </p:sp>
      <p:sp>
        <p:nvSpPr>
          <p:cNvPr id="370" name="Google Shape;370;p27"/>
          <p:cNvSpPr/>
          <p:nvPr/>
        </p:nvSpPr>
        <p:spPr>
          <a:xfrm>
            <a:off x="8555040" y="471564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71" name="Google Shape;371;p27"/>
          <p:cNvSpPr txBox="1"/>
          <p:nvPr/>
        </p:nvSpPr>
        <p:spPr>
          <a:xfrm>
            <a:off x="8631000" y="5049720"/>
            <a:ext cx="1079280" cy="4568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Additional year of recovery as self defined*</a:t>
            </a:r>
            <a:endParaRPr sz="700" b="0" i="0" u="none" strike="noStrike" cap="none">
              <a:latin typeface="Arial"/>
              <a:ea typeface="Arial"/>
              <a:cs typeface="Arial"/>
              <a:sym typeface="Arial"/>
            </a:endParaRPr>
          </a:p>
        </p:txBody>
      </p:sp>
      <p:sp>
        <p:nvSpPr>
          <p:cNvPr id="372" name="Google Shape;372;p27"/>
          <p:cNvSpPr/>
          <p:nvPr/>
        </p:nvSpPr>
        <p:spPr>
          <a:xfrm>
            <a:off x="8558640" y="509868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73" name="Google Shape;373;p27"/>
          <p:cNvSpPr txBox="1"/>
          <p:nvPr/>
        </p:nvSpPr>
        <p:spPr>
          <a:xfrm>
            <a:off x="8641080" y="5444280"/>
            <a:ext cx="1137240" cy="335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Can pass drug screening*</a:t>
            </a:r>
            <a:endParaRPr sz="700" b="0" i="0" u="none" strike="noStrike" cap="none">
              <a:latin typeface="Arial"/>
              <a:ea typeface="Arial"/>
              <a:cs typeface="Arial"/>
              <a:sym typeface="Arial"/>
            </a:endParaRPr>
          </a:p>
        </p:txBody>
      </p:sp>
      <p:sp>
        <p:nvSpPr>
          <p:cNvPr id="374" name="Google Shape;374;p27"/>
          <p:cNvSpPr/>
          <p:nvPr/>
        </p:nvSpPr>
        <p:spPr>
          <a:xfrm>
            <a:off x="8569080" y="5493600"/>
            <a:ext cx="45720" cy="16632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75" name="Google Shape;375;p27"/>
          <p:cNvSpPr txBox="1"/>
          <p:nvPr/>
        </p:nvSpPr>
        <p:spPr>
          <a:xfrm>
            <a:off x="8641080" y="5715720"/>
            <a:ext cx="1137240" cy="578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Specific lived experience and identity based on customers serviced*</a:t>
            </a:r>
            <a:endParaRPr sz="700" b="0" i="0" u="none" strike="noStrike" cap="none">
              <a:latin typeface="Arial"/>
              <a:ea typeface="Arial"/>
              <a:cs typeface="Arial"/>
              <a:sym typeface="Arial"/>
            </a:endParaRPr>
          </a:p>
        </p:txBody>
      </p:sp>
      <p:sp>
        <p:nvSpPr>
          <p:cNvPr id="376" name="Google Shape;376;p27"/>
          <p:cNvSpPr/>
          <p:nvPr/>
        </p:nvSpPr>
        <p:spPr>
          <a:xfrm>
            <a:off x="8569080" y="5765040"/>
            <a:ext cx="45720" cy="37152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77" name="Google Shape;377;p27"/>
          <p:cNvSpPr txBox="1"/>
          <p:nvPr/>
        </p:nvSpPr>
        <p:spPr>
          <a:xfrm>
            <a:off x="8656200" y="6172560"/>
            <a:ext cx="1137240" cy="8218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Additional training based on participant-specific workforce readiness needs as determined by employer.*</a:t>
            </a:r>
            <a:endParaRPr sz="700" b="0" i="0" u="none" strike="noStrike" cap="none">
              <a:latin typeface="Arial"/>
              <a:ea typeface="Arial"/>
              <a:cs typeface="Arial"/>
              <a:sym typeface="Arial"/>
            </a:endParaRPr>
          </a:p>
        </p:txBody>
      </p:sp>
      <p:sp>
        <p:nvSpPr>
          <p:cNvPr id="378" name="Google Shape;378;p27"/>
          <p:cNvSpPr/>
          <p:nvPr/>
        </p:nvSpPr>
        <p:spPr>
          <a:xfrm>
            <a:off x="8584200" y="6221520"/>
            <a:ext cx="45720" cy="626760"/>
          </a:xfrm>
          <a:custGeom>
            <a:avLst/>
            <a:gdLst/>
            <a:ahLst/>
            <a:cxnLst/>
            <a:rect l="l" t="t" r="r" b="b"/>
            <a:pathLst>
              <a:path w="21600" h="21600" extrusionOk="0">
                <a:moveTo>
                  <a:pt x="0" y="0"/>
                </a:moveTo>
                <a:lnTo>
                  <a:pt x="21600" y="0"/>
                </a:lnTo>
                <a:lnTo>
                  <a:pt x="21600" y="21600"/>
                </a:lnTo>
                <a:lnTo>
                  <a:pt x="0" y="21600"/>
                </a:lnTo>
                <a:close/>
              </a:path>
            </a:pathLst>
          </a:custGeom>
          <a:solidFill>
            <a:srgbClr val="FFFF00"/>
          </a:solidFill>
          <a:ln>
            <a:noFill/>
          </a:ln>
        </p:spPr>
      </p:sp>
      <p:sp>
        <p:nvSpPr>
          <p:cNvPr id="379" name="Google Shape;379;p27"/>
          <p:cNvSpPr txBox="1"/>
          <p:nvPr/>
        </p:nvSpPr>
        <p:spPr>
          <a:xfrm>
            <a:off x="9709200" y="3093480"/>
            <a:ext cx="1076760" cy="8218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Ongoing access to career coaching services and wraparound support services at WorkSource</a:t>
            </a:r>
            <a:endParaRPr sz="700" b="0" i="0" u="none" strike="noStrike" cap="none">
              <a:latin typeface="Arial"/>
              <a:ea typeface="Arial"/>
              <a:cs typeface="Arial"/>
              <a:sym typeface="Arial"/>
            </a:endParaRPr>
          </a:p>
        </p:txBody>
      </p:sp>
      <p:sp>
        <p:nvSpPr>
          <p:cNvPr id="380" name="Google Shape;380;p27"/>
          <p:cNvSpPr/>
          <p:nvPr/>
        </p:nvSpPr>
        <p:spPr>
          <a:xfrm>
            <a:off x="9645480" y="3130560"/>
            <a:ext cx="45720" cy="478800"/>
          </a:xfrm>
          <a:custGeom>
            <a:avLst/>
            <a:gdLst/>
            <a:ahLst/>
            <a:cxnLst/>
            <a:rect l="l" t="t" r="r" b="b"/>
            <a:pathLst>
              <a:path w="21600" h="21600" extrusionOk="0">
                <a:moveTo>
                  <a:pt x="0" y="0"/>
                </a:moveTo>
                <a:lnTo>
                  <a:pt x="21600" y="0"/>
                </a:lnTo>
                <a:lnTo>
                  <a:pt x="21600" y="21600"/>
                </a:lnTo>
                <a:lnTo>
                  <a:pt x="0" y="21600"/>
                </a:lnTo>
                <a:close/>
              </a:path>
            </a:pathLst>
          </a:custGeom>
          <a:solidFill>
            <a:srgbClr val="AA72D4"/>
          </a:solidFill>
          <a:ln>
            <a:noFill/>
          </a:ln>
        </p:spPr>
      </p:sp>
      <p:sp>
        <p:nvSpPr>
          <p:cNvPr id="381" name="Google Shape;381;p27"/>
          <p:cNvSpPr txBox="1"/>
          <p:nvPr/>
        </p:nvSpPr>
        <p:spPr>
          <a:xfrm>
            <a:off x="9711735" y="3835795"/>
            <a:ext cx="1013700" cy="5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Feedback on training preparation for job – 90 days</a:t>
            </a:r>
            <a:endParaRPr sz="700" b="0" i="0" u="none" strike="noStrike" cap="none">
              <a:latin typeface="Arial"/>
              <a:ea typeface="Arial"/>
              <a:cs typeface="Arial"/>
              <a:sym typeface="Arial"/>
            </a:endParaRPr>
          </a:p>
        </p:txBody>
      </p:sp>
      <p:sp>
        <p:nvSpPr>
          <p:cNvPr id="382" name="Google Shape;382;p27"/>
          <p:cNvSpPr/>
          <p:nvPr/>
        </p:nvSpPr>
        <p:spPr>
          <a:xfrm>
            <a:off x="9687232" y="3848925"/>
            <a:ext cx="45684" cy="402138"/>
          </a:xfrm>
          <a:custGeom>
            <a:avLst/>
            <a:gdLst/>
            <a:ahLst/>
            <a:cxnLst/>
            <a:rect l="l" t="t" r="r" b="b"/>
            <a:pathLst>
              <a:path w="21600" h="21600" extrusionOk="0">
                <a:moveTo>
                  <a:pt x="0" y="0"/>
                </a:moveTo>
                <a:lnTo>
                  <a:pt x="21600" y="0"/>
                </a:lnTo>
                <a:lnTo>
                  <a:pt x="21600" y="21600"/>
                </a:lnTo>
                <a:lnTo>
                  <a:pt x="0" y="21600"/>
                </a:lnTo>
                <a:close/>
              </a:path>
            </a:pathLst>
          </a:custGeom>
          <a:solidFill>
            <a:srgbClr val="AA72D4"/>
          </a:solidFill>
          <a:ln>
            <a:noFill/>
          </a:ln>
        </p:spPr>
      </p:sp>
      <p:sp>
        <p:nvSpPr>
          <p:cNvPr id="383" name="Google Shape;383;p27"/>
          <p:cNvSpPr txBox="1"/>
          <p:nvPr/>
        </p:nvSpPr>
        <p:spPr>
          <a:xfrm>
            <a:off x="9732625" y="4407475"/>
            <a:ext cx="1333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Participate in peer support groups and/or program alumni groups</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700"/>
          </a:p>
          <a:p>
            <a:pPr marL="0" marR="0" lvl="0" indent="0" algn="l" rtl="0">
              <a:lnSpc>
                <a:spcPct val="100000"/>
              </a:lnSpc>
              <a:spcBef>
                <a:spcPts val="0"/>
              </a:spcBef>
              <a:spcAft>
                <a:spcPts val="0"/>
              </a:spcAft>
              <a:buNone/>
            </a:pPr>
            <a:r>
              <a:rPr lang="en-US" sz="700"/>
              <a:t>~ AE Coop</a:t>
            </a:r>
            <a:endParaRPr sz="700"/>
          </a:p>
          <a:p>
            <a:pPr marL="0" marR="0" lvl="0" indent="0" algn="l" rtl="0">
              <a:lnSpc>
                <a:spcPct val="100000"/>
              </a:lnSpc>
              <a:spcBef>
                <a:spcPts val="0"/>
              </a:spcBef>
              <a:spcAft>
                <a:spcPts val="0"/>
              </a:spcAft>
              <a:buNone/>
            </a:pPr>
            <a:r>
              <a:rPr lang="en-US" sz="700"/>
              <a:t>~ AE Supervisor training</a:t>
            </a:r>
            <a:endParaRPr sz="700"/>
          </a:p>
          <a:p>
            <a:pPr marL="0" marR="0" lvl="0" indent="0" algn="l" rtl="0">
              <a:lnSpc>
                <a:spcPct val="100000"/>
              </a:lnSpc>
              <a:spcBef>
                <a:spcPts val="0"/>
              </a:spcBef>
              <a:spcAft>
                <a:spcPts val="0"/>
              </a:spcAft>
              <a:buNone/>
            </a:pPr>
            <a:r>
              <a:rPr lang="en-US" sz="700"/>
              <a:t>~ Peerzone</a:t>
            </a:r>
            <a:endParaRPr sz="700"/>
          </a:p>
        </p:txBody>
      </p:sp>
      <p:sp>
        <p:nvSpPr>
          <p:cNvPr id="384" name="Google Shape;384;p27"/>
          <p:cNvSpPr/>
          <p:nvPr/>
        </p:nvSpPr>
        <p:spPr>
          <a:xfrm>
            <a:off x="9660228" y="4452485"/>
            <a:ext cx="45738" cy="508680"/>
          </a:xfrm>
          <a:custGeom>
            <a:avLst/>
            <a:gdLst/>
            <a:ahLst/>
            <a:cxnLst/>
            <a:rect l="l" t="t" r="r" b="b"/>
            <a:pathLst>
              <a:path w="21600" h="21600" extrusionOk="0">
                <a:moveTo>
                  <a:pt x="0" y="0"/>
                </a:moveTo>
                <a:lnTo>
                  <a:pt x="21600" y="0"/>
                </a:lnTo>
                <a:lnTo>
                  <a:pt x="21600" y="21600"/>
                </a:lnTo>
                <a:lnTo>
                  <a:pt x="0" y="21600"/>
                </a:lnTo>
                <a:close/>
              </a:path>
            </a:pathLst>
          </a:custGeom>
          <a:solidFill>
            <a:srgbClr val="AA72D4"/>
          </a:solidFill>
          <a:ln>
            <a:noFill/>
          </a:ln>
        </p:spPr>
      </p:sp>
      <p:sp>
        <p:nvSpPr>
          <p:cNvPr id="385" name="Google Shape;385;p27"/>
          <p:cNvSpPr txBox="1"/>
          <p:nvPr/>
        </p:nvSpPr>
        <p:spPr>
          <a:xfrm>
            <a:off x="10785960" y="3113640"/>
            <a:ext cx="1181100" cy="5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Connection to career pathways and advancement opportunities</a:t>
            </a:r>
            <a:endParaRPr sz="700" b="0" i="0" u="none" strike="noStrike" cap="none">
              <a:latin typeface="Arial"/>
              <a:ea typeface="Arial"/>
              <a:cs typeface="Arial"/>
              <a:sym typeface="Arial"/>
            </a:endParaRPr>
          </a:p>
        </p:txBody>
      </p:sp>
      <p:sp>
        <p:nvSpPr>
          <p:cNvPr id="386" name="Google Shape;386;p27"/>
          <p:cNvSpPr/>
          <p:nvPr/>
        </p:nvSpPr>
        <p:spPr>
          <a:xfrm>
            <a:off x="10800720" y="3130560"/>
            <a:ext cx="45720" cy="411480"/>
          </a:xfrm>
          <a:custGeom>
            <a:avLst/>
            <a:gdLst/>
            <a:ahLst/>
            <a:cxnLst/>
            <a:rect l="l" t="t" r="r" b="b"/>
            <a:pathLst>
              <a:path w="21600" h="21600" extrusionOk="0">
                <a:moveTo>
                  <a:pt x="0" y="0"/>
                </a:moveTo>
                <a:lnTo>
                  <a:pt x="21600" y="0"/>
                </a:lnTo>
                <a:lnTo>
                  <a:pt x="21600" y="21600"/>
                </a:lnTo>
                <a:lnTo>
                  <a:pt x="0" y="21600"/>
                </a:lnTo>
                <a:close/>
              </a:path>
            </a:pathLst>
          </a:custGeom>
          <a:solidFill>
            <a:srgbClr val="AA72D4"/>
          </a:solidFill>
          <a:ln>
            <a:noFill/>
          </a:ln>
        </p:spPr>
      </p:sp>
      <p:sp>
        <p:nvSpPr>
          <p:cNvPr id="387" name="Google Shape;387;p27"/>
          <p:cNvSpPr txBox="1"/>
          <p:nvPr/>
        </p:nvSpPr>
        <p:spPr>
          <a:xfrm>
            <a:off x="10358515" y="6389633"/>
            <a:ext cx="1833600" cy="46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a:solidFill>
                  <a:srgbClr val="000000"/>
                </a:solidFill>
                <a:latin typeface="Arial"/>
                <a:ea typeface="Arial"/>
                <a:cs typeface="Arial"/>
                <a:sym typeface="Arial"/>
              </a:rPr>
              <a:t>*These are not required by ALL employers and should not deter someone from joining the program</a:t>
            </a:r>
            <a:endParaRPr sz="700" b="0" i="1" u="none" strike="noStrike" cap="none">
              <a:latin typeface="Arial"/>
              <a:ea typeface="Arial"/>
              <a:cs typeface="Arial"/>
              <a:sym typeface="Arial"/>
            </a:endParaRPr>
          </a:p>
        </p:txBody>
      </p:sp>
      <p:sp>
        <p:nvSpPr>
          <p:cNvPr id="388" name="Google Shape;388;p27"/>
          <p:cNvSpPr txBox="1"/>
          <p:nvPr/>
        </p:nvSpPr>
        <p:spPr>
          <a:xfrm>
            <a:off x="3858480" y="6508080"/>
            <a:ext cx="562680" cy="21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Required</a:t>
            </a:r>
            <a:endParaRPr sz="700" b="0" i="0" u="none" strike="noStrike" cap="none">
              <a:latin typeface="Arial"/>
              <a:ea typeface="Arial"/>
              <a:cs typeface="Arial"/>
              <a:sym typeface="Arial"/>
            </a:endParaRPr>
          </a:p>
        </p:txBody>
      </p:sp>
      <p:sp>
        <p:nvSpPr>
          <p:cNvPr id="389" name="Google Shape;389;p27"/>
          <p:cNvSpPr/>
          <p:nvPr/>
        </p:nvSpPr>
        <p:spPr>
          <a:xfrm>
            <a:off x="3830400" y="6527160"/>
            <a:ext cx="45720" cy="21528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390" name="Google Shape;390;p27"/>
          <p:cNvSpPr/>
          <p:nvPr/>
        </p:nvSpPr>
        <p:spPr>
          <a:xfrm>
            <a:off x="4440600" y="6492600"/>
            <a:ext cx="45720" cy="246960"/>
          </a:xfrm>
          <a:custGeom>
            <a:avLst/>
            <a:gdLst/>
            <a:ahLst/>
            <a:cxnLst/>
            <a:rect l="l" t="t" r="r" b="b"/>
            <a:pathLst>
              <a:path w="21600" h="21600" extrusionOk="0">
                <a:moveTo>
                  <a:pt x="0" y="0"/>
                </a:moveTo>
                <a:lnTo>
                  <a:pt x="21600" y="0"/>
                </a:lnTo>
                <a:lnTo>
                  <a:pt x="21600" y="21600"/>
                </a:lnTo>
                <a:lnTo>
                  <a:pt x="0" y="21600"/>
                </a:lnTo>
                <a:close/>
              </a:path>
            </a:pathLst>
          </a:custGeom>
          <a:solidFill>
            <a:srgbClr val="36E9F2"/>
          </a:solidFill>
          <a:ln>
            <a:noFill/>
          </a:ln>
        </p:spPr>
      </p:sp>
      <p:sp>
        <p:nvSpPr>
          <p:cNvPr id="391" name="Google Shape;391;p27"/>
          <p:cNvSpPr txBox="1"/>
          <p:nvPr/>
        </p:nvSpPr>
        <p:spPr>
          <a:xfrm>
            <a:off x="4467240" y="6512760"/>
            <a:ext cx="429840" cy="21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Ideal</a:t>
            </a:r>
            <a:endParaRPr sz="700" b="0" i="0" u="none" strike="noStrike" cap="none">
              <a:latin typeface="Arial"/>
              <a:ea typeface="Arial"/>
              <a:cs typeface="Arial"/>
              <a:sym typeface="Arial"/>
            </a:endParaRPr>
          </a:p>
        </p:txBody>
      </p:sp>
      <p:sp>
        <p:nvSpPr>
          <p:cNvPr id="392" name="Google Shape;392;p27"/>
          <p:cNvSpPr txBox="1"/>
          <p:nvPr/>
        </p:nvSpPr>
        <p:spPr>
          <a:xfrm>
            <a:off x="4915800" y="6508080"/>
            <a:ext cx="954360" cy="335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Varies by Participant</a:t>
            </a:r>
            <a:endParaRPr sz="700" b="0" i="0" u="none" strike="noStrike" cap="none">
              <a:latin typeface="Arial"/>
              <a:ea typeface="Arial"/>
              <a:cs typeface="Arial"/>
              <a:sym typeface="Arial"/>
            </a:endParaRPr>
          </a:p>
        </p:txBody>
      </p:sp>
      <p:sp>
        <p:nvSpPr>
          <p:cNvPr id="393" name="Google Shape;393;p27"/>
          <p:cNvSpPr/>
          <p:nvPr/>
        </p:nvSpPr>
        <p:spPr>
          <a:xfrm>
            <a:off x="4924080" y="649260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FF00"/>
          </a:solidFill>
          <a:ln>
            <a:noFill/>
          </a:ln>
        </p:spPr>
      </p:sp>
      <p:sp>
        <p:nvSpPr>
          <p:cNvPr id="394" name="Google Shape;394;p27"/>
          <p:cNvSpPr txBox="1"/>
          <p:nvPr/>
        </p:nvSpPr>
        <p:spPr>
          <a:xfrm>
            <a:off x="5855040" y="6527160"/>
            <a:ext cx="1079280" cy="2152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Varies by Employer</a:t>
            </a:r>
            <a:endParaRPr sz="700" b="0" i="0" u="none" strike="noStrike" cap="none">
              <a:latin typeface="Arial"/>
              <a:ea typeface="Arial"/>
              <a:cs typeface="Arial"/>
              <a:sym typeface="Arial"/>
            </a:endParaRPr>
          </a:p>
        </p:txBody>
      </p:sp>
      <p:sp>
        <p:nvSpPr>
          <p:cNvPr id="395" name="Google Shape;395;p27"/>
          <p:cNvSpPr/>
          <p:nvPr/>
        </p:nvSpPr>
        <p:spPr>
          <a:xfrm>
            <a:off x="5826960" y="648288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FFC000"/>
          </a:solidFill>
          <a:ln>
            <a:noFill/>
          </a:ln>
        </p:spPr>
      </p:sp>
      <p:sp>
        <p:nvSpPr>
          <p:cNvPr id="396" name="Google Shape;396;p27"/>
          <p:cNvSpPr txBox="1"/>
          <p:nvPr/>
        </p:nvSpPr>
        <p:spPr>
          <a:xfrm>
            <a:off x="6766920" y="6512760"/>
            <a:ext cx="11811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Optional</a:t>
            </a:r>
            <a:endParaRPr sz="700" b="0" i="0" u="none" strike="noStrike" cap="none">
              <a:latin typeface="Arial"/>
              <a:ea typeface="Arial"/>
              <a:cs typeface="Arial"/>
              <a:sym typeface="Arial"/>
            </a:endParaRPr>
          </a:p>
        </p:txBody>
      </p:sp>
      <p:sp>
        <p:nvSpPr>
          <p:cNvPr id="397" name="Google Shape;397;p27"/>
          <p:cNvSpPr/>
          <p:nvPr/>
        </p:nvSpPr>
        <p:spPr>
          <a:xfrm>
            <a:off x="6766920" y="6492600"/>
            <a:ext cx="45720" cy="260280"/>
          </a:xfrm>
          <a:custGeom>
            <a:avLst/>
            <a:gdLst/>
            <a:ahLst/>
            <a:cxnLst/>
            <a:rect l="l" t="t" r="r" b="b"/>
            <a:pathLst>
              <a:path w="21600" h="21600" extrusionOk="0">
                <a:moveTo>
                  <a:pt x="0" y="0"/>
                </a:moveTo>
                <a:lnTo>
                  <a:pt x="21600" y="0"/>
                </a:lnTo>
                <a:lnTo>
                  <a:pt x="21600" y="21600"/>
                </a:lnTo>
                <a:lnTo>
                  <a:pt x="0" y="21600"/>
                </a:lnTo>
                <a:close/>
              </a:path>
            </a:pathLst>
          </a:custGeom>
          <a:solidFill>
            <a:srgbClr val="AA72D4"/>
          </a:solidFill>
          <a:ln>
            <a:noFill/>
          </a:ln>
        </p:spPr>
      </p:sp>
      <p:sp>
        <p:nvSpPr>
          <p:cNvPr id="398" name="Google Shape;398;p27"/>
          <p:cNvSpPr txBox="1"/>
          <p:nvPr/>
        </p:nvSpPr>
        <p:spPr>
          <a:xfrm>
            <a:off x="3573088" y="6190181"/>
            <a:ext cx="3546600" cy="2988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1" i="0" u="none" strike="noStrike" cap="none">
                <a:solidFill>
                  <a:srgbClr val="000000"/>
                </a:solidFill>
                <a:latin typeface="Arial"/>
                <a:ea typeface="Arial"/>
                <a:cs typeface="Arial"/>
                <a:sym typeface="Arial"/>
              </a:rPr>
              <a:t>PARTICIPANT ELIGIBILITY &amp; EXPERIENCE KEY</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p:txBody>
      </p:sp>
      <p:sp>
        <p:nvSpPr>
          <p:cNvPr id="399" name="Google Shape;399;p27"/>
          <p:cNvSpPr txBox="1"/>
          <p:nvPr/>
        </p:nvSpPr>
        <p:spPr>
          <a:xfrm>
            <a:off x="39243" y="1557365"/>
            <a:ext cx="5901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WHO</a:t>
            </a:r>
            <a:endParaRPr sz="1000" b="0" i="0" u="none" strike="noStrike" cap="none">
              <a:latin typeface="Arial"/>
              <a:ea typeface="Arial"/>
              <a:cs typeface="Arial"/>
              <a:sym typeface="Arial"/>
            </a:endParaRPr>
          </a:p>
        </p:txBody>
      </p:sp>
      <p:sp>
        <p:nvSpPr>
          <p:cNvPr id="400" name="Google Shape;400;p27"/>
          <p:cNvSpPr txBox="1"/>
          <p:nvPr/>
        </p:nvSpPr>
        <p:spPr>
          <a:xfrm>
            <a:off x="473400" y="1554480"/>
            <a:ext cx="1273680" cy="83088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WorkSource / Program Career Coach</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System-outreach to WorkSource Career Coaches, 40+ CBOs.</a:t>
            </a:r>
            <a:endParaRPr sz="700" b="0" i="0" u="none" strike="noStrike" cap="none">
              <a:latin typeface="Arial"/>
              <a:ea typeface="Arial"/>
              <a:cs typeface="Arial"/>
              <a:sym typeface="Arial"/>
            </a:endParaRPr>
          </a:p>
        </p:txBody>
      </p:sp>
      <p:sp>
        <p:nvSpPr>
          <p:cNvPr id="401" name="Google Shape;401;p27"/>
          <p:cNvSpPr txBox="1"/>
          <p:nvPr/>
        </p:nvSpPr>
        <p:spPr>
          <a:xfrm>
            <a:off x="1677240" y="1617840"/>
            <a:ext cx="1231560" cy="82188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Program Career Coach</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Assess suitability and enroll in program or connect to other services.</a:t>
            </a:r>
            <a:endParaRPr sz="700" b="0" i="0" u="none" strike="noStrike" cap="none">
              <a:latin typeface="Arial"/>
              <a:ea typeface="Arial"/>
              <a:cs typeface="Arial"/>
              <a:sym typeface="Arial"/>
            </a:endParaRPr>
          </a:p>
        </p:txBody>
      </p:sp>
      <p:sp>
        <p:nvSpPr>
          <p:cNvPr id="402" name="Google Shape;402;p27"/>
          <p:cNvSpPr txBox="1"/>
          <p:nvPr/>
        </p:nvSpPr>
        <p:spPr>
          <a:xfrm>
            <a:off x="2781769" y="1627575"/>
            <a:ext cx="2279400" cy="584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Procured Training Providers</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Custom training for industry -vetted training needs.</a:t>
            </a:r>
            <a:endParaRPr sz="700" b="0" i="0" u="none" strike="noStrike" cap="none">
              <a:latin typeface="Arial"/>
              <a:ea typeface="Arial"/>
              <a:cs typeface="Arial"/>
              <a:sym typeface="Arial"/>
            </a:endParaRPr>
          </a:p>
        </p:txBody>
      </p:sp>
      <p:sp>
        <p:nvSpPr>
          <p:cNvPr id="403" name="Google Shape;403;p27"/>
          <p:cNvSpPr txBox="1"/>
          <p:nvPr/>
        </p:nvSpPr>
        <p:spPr>
          <a:xfrm>
            <a:off x="5044175" y="1569888"/>
            <a:ext cx="1227900" cy="8310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State-Approved </a:t>
            </a:r>
            <a:r>
              <a:rPr lang="en-US" sz="700"/>
              <a:t>Trainers</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Participants choose</a:t>
            </a:r>
            <a:r>
              <a:rPr lang="en-US" sz="700"/>
              <a:t> based on </a:t>
            </a:r>
            <a:r>
              <a:rPr lang="en-US" sz="700" b="0" i="0" u="none" strike="noStrike" cap="none">
                <a:solidFill>
                  <a:srgbClr val="000000"/>
                </a:solidFill>
                <a:latin typeface="Arial"/>
                <a:ea typeface="Arial"/>
                <a:cs typeface="Arial"/>
                <a:sym typeface="Arial"/>
              </a:rPr>
              <a:t> their individual culturally-specific, schedule or location needs.</a:t>
            </a:r>
            <a:endParaRPr sz="700" b="0" i="0" u="none" strike="noStrike" cap="none">
              <a:latin typeface="Arial"/>
              <a:ea typeface="Arial"/>
              <a:cs typeface="Arial"/>
              <a:sym typeface="Arial"/>
            </a:endParaRPr>
          </a:p>
        </p:txBody>
      </p:sp>
      <p:sp>
        <p:nvSpPr>
          <p:cNvPr id="404" name="Google Shape;404;p27"/>
          <p:cNvSpPr txBox="1"/>
          <p:nvPr/>
        </p:nvSpPr>
        <p:spPr>
          <a:xfrm>
            <a:off x="6087930" y="1630078"/>
            <a:ext cx="1364400" cy="8220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MHACBO</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Partnership with MHACBO  and OHA for fast turnaround certification &amp; THW Registry.</a:t>
            </a:r>
            <a:endParaRPr sz="700" b="0" i="0" u="none" strike="noStrike" cap="none">
              <a:latin typeface="Arial"/>
              <a:ea typeface="Arial"/>
              <a:cs typeface="Arial"/>
              <a:sym typeface="Arial"/>
            </a:endParaRPr>
          </a:p>
        </p:txBody>
      </p:sp>
      <p:sp>
        <p:nvSpPr>
          <p:cNvPr id="405" name="Google Shape;405;p27"/>
          <p:cNvSpPr txBox="1"/>
          <p:nvPr/>
        </p:nvSpPr>
        <p:spPr>
          <a:xfrm>
            <a:off x="7374600" y="1612080"/>
            <a:ext cx="1273680" cy="82188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Program Career Coach</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Celebration with friends &amp; family, local officials and employers for hiring event.</a:t>
            </a:r>
            <a:endParaRPr sz="700" b="0" i="0" u="none" strike="noStrike" cap="none">
              <a:latin typeface="Arial"/>
              <a:ea typeface="Arial"/>
              <a:cs typeface="Arial"/>
              <a:sym typeface="Arial"/>
            </a:endParaRPr>
          </a:p>
        </p:txBody>
      </p:sp>
      <p:sp>
        <p:nvSpPr>
          <p:cNvPr id="406" name="Google Shape;406;p27"/>
          <p:cNvSpPr txBox="1"/>
          <p:nvPr/>
        </p:nvSpPr>
        <p:spPr>
          <a:xfrm>
            <a:off x="8479080" y="1608840"/>
            <a:ext cx="1273680" cy="82188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Employer Partners</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Exchange of employer and participant information for  interviews and outreach</a:t>
            </a:r>
            <a:endParaRPr sz="700" b="0" i="0" u="none" strike="noStrike" cap="none">
              <a:latin typeface="Arial"/>
              <a:ea typeface="Arial"/>
              <a:cs typeface="Arial"/>
              <a:sym typeface="Arial"/>
            </a:endParaRPr>
          </a:p>
        </p:txBody>
      </p:sp>
      <p:sp>
        <p:nvSpPr>
          <p:cNvPr id="407" name="Google Shape;407;p27"/>
          <p:cNvSpPr txBox="1"/>
          <p:nvPr/>
        </p:nvSpPr>
        <p:spPr>
          <a:xfrm>
            <a:off x="9662760" y="1642680"/>
            <a:ext cx="1273680" cy="82188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Steering Committee</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Monitor success of program through feedback and graduate retention</a:t>
            </a:r>
            <a:endParaRPr sz="700" b="0" i="0" u="none" strike="noStrike" cap="none">
              <a:latin typeface="Arial"/>
              <a:ea typeface="Arial"/>
              <a:cs typeface="Arial"/>
              <a:sym typeface="Arial"/>
            </a:endParaRPr>
          </a:p>
        </p:txBody>
      </p:sp>
      <p:sp>
        <p:nvSpPr>
          <p:cNvPr id="408" name="Google Shape;408;p27"/>
          <p:cNvSpPr txBox="1"/>
          <p:nvPr/>
        </p:nvSpPr>
        <p:spPr>
          <a:xfrm>
            <a:off x="61215" y="1945288"/>
            <a:ext cx="5901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WHAT</a:t>
            </a:r>
            <a:endParaRPr sz="1000" b="0" i="0" u="none" strike="noStrike" cap="none">
              <a:latin typeface="Arial"/>
              <a:ea typeface="Arial"/>
              <a:cs typeface="Arial"/>
              <a:sym typeface="Arial"/>
            </a:endParaRPr>
          </a:p>
        </p:txBody>
      </p:sp>
      <p:sp>
        <p:nvSpPr>
          <p:cNvPr id="409" name="Google Shape;409;p27"/>
          <p:cNvSpPr txBox="1"/>
          <p:nvPr/>
        </p:nvSpPr>
        <p:spPr>
          <a:xfrm>
            <a:off x="10760050" y="1656725"/>
            <a:ext cx="1333200" cy="707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Steering Committee</a:t>
            </a: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7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Ongoing</a:t>
            </a:r>
            <a:r>
              <a:rPr lang="en-US" sz="700"/>
              <a:t> review and program connection to career pathway opportunities</a:t>
            </a:r>
            <a:endParaRPr sz="700" b="0" i="0" u="none" strike="noStrike" cap="none">
              <a:latin typeface="Arial"/>
              <a:ea typeface="Arial"/>
              <a:cs typeface="Arial"/>
              <a:sym typeface="Arial"/>
            </a:endParaRPr>
          </a:p>
        </p:txBody>
      </p:sp>
      <p:sp>
        <p:nvSpPr>
          <p:cNvPr id="410" name="Google Shape;410;p27"/>
          <p:cNvSpPr txBox="1"/>
          <p:nvPr/>
        </p:nvSpPr>
        <p:spPr>
          <a:xfrm>
            <a:off x="4080951" y="3652550"/>
            <a:ext cx="2174100" cy="107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Recovery Solutions</a:t>
            </a:r>
            <a:endParaRPr sz="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MHAAO</a:t>
            </a:r>
            <a:endParaRPr sz="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Daystar</a:t>
            </a:r>
            <a:endParaRPr sz="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Jonny Gieber</a:t>
            </a:r>
            <a:endParaRPr sz="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Juntos NW (Spanish)</a:t>
            </a:r>
            <a:endParaRPr sz="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Miracles Club (African American)</a:t>
            </a:r>
            <a:endParaRPr sz="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Lutheran Community Services NW (Immigrant and Refugees)</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700"/>
              <a:t>Youth Era</a:t>
            </a:r>
            <a:endParaRPr sz="700"/>
          </a:p>
        </p:txBody>
      </p:sp>
      <p:sp>
        <p:nvSpPr>
          <p:cNvPr id="411" name="Google Shape;411;p27"/>
          <p:cNvSpPr/>
          <p:nvPr/>
        </p:nvSpPr>
        <p:spPr>
          <a:xfrm>
            <a:off x="4043160" y="3711600"/>
            <a:ext cx="45720" cy="918720"/>
          </a:xfrm>
          <a:custGeom>
            <a:avLst/>
            <a:gdLst/>
            <a:ahLst/>
            <a:cxnLst/>
            <a:rect l="l" t="t" r="r" b="b"/>
            <a:pathLst>
              <a:path w="21600" h="21600" extrusionOk="0">
                <a:moveTo>
                  <a:pt x="0" y="0"/>
                </a:moveTo>
                <a:lnTo>
                  <a:pt x="21600" y="0"/>
                </a:lnTo>
                <a:lnTo>
                  <a:pt x="21600" y="21600"/>
                </a:lnTo>
                <a:lnTo>
                  <a:pt x="0" y="21600"/>
                </a:lnTo>
                <a:close/>
              </a:path>
            </a:pathLst>
          </a:custGeom>
          <a:solidFill>
            <a:srgbClr val="FF0000"/>
          </a:solidFill>
          <a:ln>
            <a:noFill/>
          </a:ln>
        </p:spPr>
      </p:sp>
      <p:sp>
        <p:nvSpPr>
          <p:cNvPr id="412" name="Google Shape;412;p27"/>
          <p:cNvSpPr txBox="1"/>
          <p:nvPr/>
        </p:nvSpPr>
        <p:spPr>
          <a:xfrm>
            <a:off x="10814035" y="3711590"/>
            <a:ext cx="1181100" cy="5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Arial"/>
                <a:ea typeface="Arial"/>
                <a:cs typeface="Arial"/>
                <a:sym typeface="Arial"/>
              </a:rPr>
              <a:t>Connection to career pathways and advancement opportunities</a:t>
            </a:r>
            <a:endParaRPr sz="700" b="0" i="0" u="none" strike="noStrike" cap="none">
              <a:latin typeface="Arial"/>
              <a:ea typeface="Arial"/>
              <a:cs typeface="Arial"/>
              <a:sym typeface="Arial"/>
            </a:endParaRPr>
          </a:p>
        </p:txBody>
      </p:sp>
      <p:sp>
        <p:nvSpPr>
          <p:cNvPr id="413" name="Google Shape;413;p27"/>
          <p:cNvSpPr/>
          <p:nvPr/>
        </p:nvSpPr>
        <p:spPr>
          <a:xfrm>
            <a:off x="10828795" y="3728510"/>
            <a:ext cx="45738" cy="411480"/>
          </a:xfrm>
          <a:custGeom>
            <a:avLst/>
            <a:gdLst/>
            <a:ahLst/>
            <a:cxnLst/>
            <a:rect l="l" t="t" r="r" b="b"/>
            <a:pathLst>
              <a:path w="21600" h="21600" extrusionOk="0">
                <a:moveTo>
                  <a:pt x="0" y="0"/>
                </a:moveTo>
                <a:lnTo>
                  <a:pt x="21600" y="0"/>
                </a:lnTo>
                <a:lnTo>
                  <a:pt x="21600" y="21600"/>
                </a:lnTo>
                <a:lnTo>
                  <a:pt x="0" y="21600"/>
                </a:lnTo>
                <a:close/>
              </a:path>
            </a:pathLst>
          </a:custGeom>
          <a:solidFill>
            <a:srgbClr val="AA72D4"/>
          </a:solidFill>
          <a:ln>
            <a:noFill/>
          </a:ln>
        </p:spPr>
      </p:sp>
      <p:sp>
        <p:nvSpPr>
          <p:cNvPr id="414" name="Google Shape;414;p27"/>
          <p:cNvSpPr/>
          <p:nvPr/>
        </p:nvSpPr>
        <p:spPr>
          <a:xfrm rot="10800000" flipH="1">
            <a:off x="7385413" y="2876030"/>
            <a:ext cx="1069902" cy="51138"/>
          </a:xfrm>
          <a:custGeom>
            <a:avLst/>
            <a:gdLst/>
            <a:ahLst/>
            <a:cxnLst/>
            <a:rect l="l" t="t" r="r" b="b"/>
            <a:pathLst>
              <a:path w="21600" h="21600" extrusionOk="0">
                <a:moveTo>
                  <a:pt x="0" y="0"/>
                </a:moveTo>
                <a:lnTo>
                  <a:pt x="21600" y="0"/>
                </a:lnTo>
                <a:lnTo>
                  <a:pt x="21600" y="21600"/>
                </a:lnTo>
                <a:lnTo>
                  <a:pt x="0" y="21600"/>
                </a:lnTo>
                <a:close/>
              </a:path>
            </a:pathLst>
          </a:custGeom>
          <a:solidFill>
            <a:srgbClr val="00B0F0"/>
          </a:solid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p28"/>
          <p:cNvSpPr txBox="1"/>
          <p:nvPr/>
        </p:nvSpPr>
        <p:spPr>
          <a:xfrm>
            <a:off x="890325" y="954350"/>
            <a:ext cx="1112400" cy="57450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0"/>
              </a:spcBef>
              <a:spcAft>
                <a:spcPts val="0"/>
              </a:spcAft>
              <a:buNone/>
            </a:pPr>
            <a:r>
              <a:rPr lang="en-US" sz="1000" b="1">
                <a:solidFill>
                  <a:schemeClr val="dk1"/>
                </a:solidFill>
              </a:rPr>
              <a:t>Career Exploration</a:t>
            </a:r>
            <a:endParaRPr sz="1000" b="1">
              <a:solidFill>
                <a:schemeClr val="dk1"/>
              </a:solidFill>
            </a:endParaRPr>
          </a:p>
          <a:p>
            <a:pPr marL="0" lvl="0" indent="0" algn="l" rtl="0">
              <a:spcBef>
                <a:spcPts val="0"/>
              </a:spcBef>
              <a:spcAft>
                <a:spcPts val="0"/>
              </a:spcAft>
              <a:buNone/>
            </a:pPr>
            <a:endParaRPr sz="900" b="1">
              <a:solidFill>
                <a:schemeClr val="dk1"/>
              </a:solidFill>
            </a:endParaRPr>
          </a:p>
          <a:p>
            <a:pPr marL="0" lvl="0" indent="0" algn="ctr" rtl="0">
              <a:spcBef>
                <a:spcPts val="0"/>
              </a:spcBef>
              <a:spcAft>
                <a:spcPts val="0"/>
              </a:spcAft>
              <a:buClr>
                <a:schemeClr val="dk1"/>
              </a:buClr>
              <a:buFont typeface="Arial"/>
              <a:buNone/>
            </a:pPr>
            <a:r>
              <a:rPr lang="en-US" sz="900" b="1">
                <a:solidFill>
                  <a:schemeClr val="dk1"/>
                </a:solidFill>
              </a:rPr>
              <a:t>Program Operator</a:t>
            </a:r>
            <a:endParaRPr sz="900" b="1">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ctr" rtl="0">
              <a:spcBef>
                <a:spcPts val="0"/>
              </a:spcBef>
              <a:spcAft>
                <a:spcPts val="0"/>
              </a:spcAft>
              <a:buNone/>
            </a:pPr>
            <a:r>
              <a:rPr lang="en-US" sz="900" b="1">
                <a:solidFill>
                  <a:schemeClr val="dk1"/>
                </a:solidFill>
              </a:rPr>
              <a:t>2 hours</a:t>
            </a:r>
            <a:endParaRPr sz="9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Types of Jobs</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Types industries</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Type of employers</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Types of organizations</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Type of settings</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Employer Visits / Informational</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Occupations linked to program</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Behavioral Health Career Pathways</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Identifying best pathway/ job fit for individual</a:t>
            </a:r>
            <a:endParaRPr sz="800">
              <a:solidFill>
                <a:schemeClr val="dk1"/>
              </a:solidFill>
            </a:endParaRPr>
          </a:p>
          <a:p>
            <a:pPr marL="171359" lvl="0" indent="-158659" algn="l" rtl="0">
              <a:spcBef>
                <a:spcPts val="0"/>
              </a:spcBef>
              <a:spcAft>
                <a:spcPts val="0"/>
              </a:spcAft>
              <a:buClr>
                <a:schemeClr val="dk1"/>
              </a:buClr>
              <a:buSzPts val="800"/>
              <a:buChar char="•"/>
            </a:pPr>
            <a:r>
              <a:rPr lang="en-US" sz="800">
                <a:solidFill>
                  <a:schemeClr val="dk1"/>
                </a:solidFill>
              </a:rPr>
              <a:t>Create training for career coaches and disseminate system-wide.</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p:txBody>
      </p:sp>
      <p:sp>
        <p:nvSpPr>
          <p:cNvPr id="421" name="Google Shape;421;p28"/>
          <p:cNvSpPr txBox="1"/>
          <p:nvPr/>
        </p:nvSpPr>
        <p:spPr>
          <a:xfrm>
            <a:off x="7832263" y="962750"/>
            <a:ext cx="1672800" cy="57282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a:t>DEI</a:t>
            </a:r>
            <a:r>
              <a:rPr lang="en-US" sz="1000" b="1" i="0" u="none" strike="noStrike" cap="none">
                <a:solidFill>
                  <a:srgbClr val="000000"/>
                </a:solidFill>
                <a:latin typeface="Arial"/>
                <a:ea typeface="Arial"/>
                <a:cs typeface="Arial"/>
                <a:sym typeface="Arial"/>
              </a:rPr>
              <a:t> in Social Services</a:t>
            </a:r>
            <a:endParaRPr sz="1000" b="1" i="0" u="none" strike="noStrike" cap="none">
              <a:solidFill>
                <a:srgbClr val="000000"/>
              </a:solidFill>
              <a:latin typeface="Arial"/>
              <a:ea typeface="Arial"/>
              <a:cs typeface="Arial"/>
              <a:sym typeface="Arial"/>
            </a:endParaRPr>
          </a:p>
          <a:p>
            <a:pPr marL="0" lvl="0" indent="0" algn="ctr" rtl="0">
              <a:spcBef>
                <a:spcPts val="0"/>
              </a:spcBef>
              <a:spcAft>
                <a:spcPts val="0"/>
              </a:spcAft>
              <a:buSzPts val="1100"/>
              <a:buNone/>
            </a:pPr>
            <a:r>
              <a:rPr lang="en-US" sz="900" i="1">
                <a:solidFill>
                  <a:schemeClr val="dk1"/>
                </a:solidFill>
              </a:rPr>
              <a:t>Assertive Engagement </a:t>
            </a:r>
            <a:endParaRPr sz="900" i="1">
              <a:solidFill>
                <a:schemeClr val="dk1"/>
              </a:solidFill>
            </a:endParaRPr>
          </a:p>
          <a:p>
            <a:pPr marL="0" lvl="0" indent="0" algn="ctr" rtl="0">
              <a:spcBef>
                <a:spcPts val="0"/>
              </a:spcBef>
              <a:spcAft>
                <a:spcPts val="0"/>
              </a:spcAft>
              <a:buSzPts val="1100"/>
              <a:buNone/>
            </a:pPr>
            <a:endParaRPr sz="900" i="1">
              <a:solidFill>
                <a:schemeClr val="dk1"/>
              </a:solidFill>
            </a:endParaRPr>
          </a:p>
          <a:p>
            <a:pPr marL="0" lvl="0" indent="0" algn="ctr" rtl="0">
              <a:spcBef>
                <a:spcPts val="0"/>
              </a:spcBef>
              <a:spcAft>
                <a:spcPts val="0"/>
              </a:spcAft>
              <a:buSzPts val="1100"/>
              <a:buNone/>
            </a:pPr>
            <a:r>
              <a:rPr lang="en-US" sz="900" b="1" u="sng">
                <a:solidFill>
                  <a:schemeClr val="hlink"/>
                </a:solidFill>
                <a:hlinkClick r:id="rId3"/>
              </a:rPr>
              <a:t>Multnomah County</a:t>
            </a:r>
            <a:endParaRPr sz="900" b="1">
              <a:solidFill>
                <a:schemeClr val="dk1"/>
              </a:solidFill>
            </a:endParaRPr>
          </a:p>
          <a:p>
            <a:pPr marL="0" marR="0" lvl="0" indent="0" algn="l" rtl="0">
              <a:lnSpc>
                <a:spcPct val="100000"/>
              </a:lnSpc>
              <a:spcBef>
                <a:spcPts val="0"/>
              </a:spcBef>
              <a:spcAft>
                <a:spcPts val="0"/>
              </a:spcAft>
              <a:buNone/>
            </a:pPr>
            <a:endParaRPr sz="900" b="1"/>
          </a:p>
          <a:p>
            <a:pPr marL="0" marR="0" lvl="0" indent="0" algn="l" rtl="0">
              <a:lnSpc>
                <a:spcPct val="100000"/>
              </a:lnSpc>
              <a:spcBef>
                <a:spcPts val="0"/>
              </a:spcBef>
              <a:spcAft>
                <a:spcPts val="0"/>
              </a:spcAft>
              <a:buNone/>
            </a:pPr>
            <a:endParaRPr sz="900" b="1"/>
          </a:p>
          <a:p>
            <a:pPr marL="0" marR="0" lvl="0" indent="0" algn="ctr" rtl="0">
              <a:lnSpc>
                <a:spcPct val="100000"/>
              </a:lnSpc>
              <a:spcBef>
                <a:spcPts val="0"/>
              </a:spcBef>
              <a:spcAft>
                <a:spcPts val="0"/>
              </a:spcAft>
              <a:buNone/>
            </a:pPr>
            <a:r>
              <a:rPr lang="en-US" sz="900" b="1"/>
              <a:t>20 hours</a:t>
            </a:r>
            <a:endParaRPr sz="900" b="1"/>
          </a:p>
          <a:p>
            <a:pPr marL="0" marR="0" lvl="0" indent="0" algn="l" rtl="0">
              <a:lnSpc>
                <a:spcPct val="100000"/>
              </a:lnSpc>
              <a:spcBef>
                <a:spcPts val="0"/>
              </a:spcBef>
              <a:spcAft>
                <a:spcPts val="0"/>
              </a:spcAft>
              <a:buNone/>
            </a:pPr>
            <a:endParaRPr sz="1000" b="1"/>
          </a:p>
          <a:p>
            <a:pPr marL="0" marR="0" lvl="0" indent="0" algn="l" rtl="0">
              <a:lnSpc>
                <a:spcPct val="100000"/>
              </a:lnSpc>
              <a:spcBef>
                <a:spcPts val="0"/>
              </a:spcBef>
              <a:spcAft>
                <a:spcPts val="0"/>
              </a:spcAft>
              <a:buNone/>
            </a:pPr>
            <a:endParaRPr sz="1000" b="1"/>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History of racism, implicit bias, impacts of oppression and application in social services.</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a:t>Theory and application of </a:t>
            </a:r>
            <a:r>
              <a:rPr lang="en-US" sz="800" b="0" i="0" u="none" strike="noStrike" cap="none">
                <a:solidFill>
                  <a:srgbClr val="000000"/>
                </a:solidFill>
                <a:latin typeface="Arial"/>
                <a:ea typeface="Arial"/>
                <a:cs typeface="Arial"/>
                <a:sym typeface="Arial"/>
              </a:rPr>
              <a:t>Trauma-informed</a:t>
            </a:r>
            <a:r>
              <a:rPr lang="en-US" sz="800"/>
              <a:t> care, </a:t>
            </a:r>
            <a:r>
              <a:rPr lang="en-US" sz="800" b="0" i="0" u="none" strike="noStrike" cap="none">
                <a:solidFill>
                  <a:srgbClr val="000000"/>
                </a:solidFill>
                <a:latin typeface="Arial"/>
                <a:ea typeface="Arial"/>
                <a:cs typeface="Arial"/>
                <a:sym typeface="Arial"/>
              </a:rPr>
              <a:t>Harm </a:t>
            </a:r>
            <a:r>
              <a:rPr lang="en-US" sz="800"/>
              <a:t>R</a:t>
            </a:r>
            <a:r>
              <a:rPr lang="en-US" sz="800" b="0" i="0" u="none" strike="noStrike" cap="none">
                <a:solidFill>
                  <a:srgbClr val="000000"/>
                </a:solidFill>
                <a:latin typeface="Arial"/>
                <a:ea typeface="Arial"/>
                <a:cs typeface="Arial"/>
                <a:sym typeface="Arial"/>
              </a:rPr>
              <a:t>eduction </a:t>
            </a:r>
            <a:r>
              <a:rPr lang="en-US" sz="800"/>
              <a:t>and Motivational Interviewing. </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Strengths-based approach to effective solutions</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a:t>A</a:t>
            </a:r>
            <a:r>
              <a:rPr lang="en-US" sz="800" b="0" i="0" u="none" strike="noStrike" cap="none">
                <a:solidFill>
                  <a:srgbClr val="000000"/>
                </a:solidFill>
                <a:latin typeface="Arial"/>
                <a:ea typeface="Arial"/>
                <a:cs typeface="Arial"/>
                <a:sym typeface="Arial"/>
              </a:rPr>
              <a:t>bility to communicate and effectively interact with people across cultures, ranges of ability, genders, ethnicities and races.</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Ability to work with individuals who have experienced trauma in their lives and have not yet learned how to communicate in healthy ways.  </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Ability to display a non-judgmental attitude</a:t>
            </a:r>
            <a:endParaRPr sz="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800" b="0" i="0" u="none" strike="noStrike" cap="none">
              <a:latin typeface="Arial"/>
              <a:ea typeface="Arial"/>
              <a:cs typeface="Arial"/>
              <a:sym typeface="Arial"/>
            </a:endParaRPr>
          </a:p>
        </p:txBody>
      </p:sp>
      <p:sp>
        <p:nvSpPr>
          <p:cNvPr id="422" name="Google Shape;422;p28"/>
          <p:cNvSpPr txBox="1"/>
          <p:nvPr/>
        </p:nvSpPr>
        <p:spPr>
          <a:xfrm>
            <a:off x="4610875" y="954350"/>
            <a:ext cx="1426200" cy="57450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Ethics </a:t>
            </a:r>
            <a:r>
              <a:rPr lang="en-US" sz="1000" b="1"/>
              <a:t>&amp; </a:t>
            </a:r>
            <a:r>
              <a:rPr lang="en-US" sz="1000" b="1" i="0" u="none" strike="noStrike" cap="none">
                <a:solidFill>
                  <a:srgbClr val="000000"/>
                </a:solidFill>
                <a:latin typeface="Arial"/>
                <a:ea typeface="Arial"/>
                <a:cs typeface="Arial"/>
                <a:sym typeface="Arial"/>
              </a:rPr>
              <a:t>Regulatory Practices</a:t>
            </a:r>
            <a:endParaRPr sz="1000" b="1"/>
          </a:p>
          <a:p>
            <a:pPr marL="0" marR="0" lvl="0" indent="0" algn="ctr" rtl="0">
              <a:lnSpc>
                <a:spcPct val="100000"/>
              </a:lnSpc>
              <a:spcBef>
                <a:spcPts val="0"/>
              </a:spcBef>
              <a:spcAft>
                <a:spcPts val="0"/>
              </a:spcAft>
              <a:buNone/>
            </a:pPr>
            <a:endParaRPr sz="1000" b="1"/>
          </a:p>
          <a:p>
            <a:pPr marL="0" lvl="0" indent="0" algn="ctr" rtl="0">
              <a:spcBef>
                <a:spcPts val="0"/>
              </a:spcBef>
              <a:spcAft>
                <a:spcPts val="0"/>
              </a:spcAft>
              <a:buClr>
                <a:schemeClr val="dk1"/>
              </a:buClr>
              <a:buFont typeface="Arial"/>
              <a:buNone/>
            </a:pPr>
            <a:r>
              <a:rPr lang="en-US" sz="900" b="1">
                <a:solidFill>
                  <a:schemeClr val="dk1"/>
                </a:solidFill>
              </a:rPr>
              <a:t>MHACBO</a:t>
            </a:r>
            <a:endParaRPr sz="900" b="1"/>
          </a:p>
          <a:p>
            <a:pPr marL="0" marR="0" lvl="0" indent="0" algn="l" rtl="0">
              <a:lnSpc>
                <a:spcPct val="100000"/>
              </a:lnSpc>
              <a:spcBef>
                <a:spcPts val="0"/>
              </a:spcBef>
              <a:spcAft>
                <a:spcPts val="0"/>
              </a:spcAft>
              <a:buNone/>
            </a:pPr>
            <a:endParaRPr sz="900" b="1"/>
          </a:p>
          <a:p>
            <a:pPr marL="0" marR="0" lvl="0" indent="0" algn="l" rtl="0">
              <a:lnSpc>
                <a:spcPct val="100000"/>
              </a:lnSpc>
              <a:spcBef>
                <a:spcPts val="0"/>
              </a:spcBef>
              <a:spcAft>
                <a:spcPts val="0"/>
              </a:spcAft>
              <a:buNone/>
            </a:pPr>
            <a:endParaRPr sz="900" b="1"/>
          </a:p>
          <a:p>
            <a:pPr marL="0" lvl="0" indent="0" algn="ctr" rtl="0">
              <a:spcBef>
                <a:spcPts val="0"/>
              </a:spcBef>
              <a:spcAft>
                <a:spcPts val="0"/>
              </a:spcAft>
              <a:buClr>
                <a:schemeClr val="dk1"/>
              </a:buClr>
              <a:buFont typeface="Arial"/>
              <a:buNone/>
            </a:pPr>
            <a:r>
              <a:rPr lang="en-US" sz="900" b="1">
                <a:solidFill>
                  <a:schemeClr val="dk1"/>
                </a:solidFill>
              </a:rPr>
              <a:t>2 hours (in addition to the 6 hour CRM training)</a:t>
            </a:r>
            <a:endParaRPr sz="900" b="1">
              <a:solidFill>
                <a:schemeClr val="dk1"/>
              </a:solidFill>
            </a:endParaRPr>
          </a:p>
          <a:p>
            <a:pPr marL="0" marR="0" lvl="0" indent="0" algn="l" rtl="0">
              <a:lnSpc>
                <a:spcPct val="100000"/>
              </a:lnSpc>
              <a:spcBef>
                <a:spcPts val="0"/>
              </a:spcBef>
              <a:spcAft>
                <a:spcPts val="0"/>
              </a:spcAft>
              <a:buNone/>
            </a:pPr>
            <a:endParaRPr sz="1000" b="1"/>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Service Relationship and Boundaries</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HIPAA &amp; Confidentiality</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Professionalism</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Diversity, Disparity &amp; Equity</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Screening, Assessment, Evaluation and Interpretation</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Services and Social Media </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Supervision and Consultation</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Resolving Ethical Concerns</a:t>
            </a:r>
            <a:endParaRPr sz="800"/>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Common Issues and Role Playing</a:t>
            </a:r>
            <a:endParaRPr sz="800" b="0" i="0" u="none" strike="noStrike" cap="none">
              <a:latin typeface="Arial"/>
              <a:ea typeface="Arial"/>
              <a:cs typeface="Arial"/>
              <a:sym typeface="Arial"/>
            </a:endParaRPr>
          </a:p>
        </p:txBody>
      </p:sp>
      <p:sp>
        <p:nvSpPr>
          <p:cNvPr id="423" name="Google Shape;423;p28"/>
          <p:cNvSpPr txBox="1"/>
          <p:nvPr/>
        </p:nvSpPr>
        <p:spPr>
          <a:xfrm>
            <a:off x="3357226" y="954350"/>
            <a:ext cx="1201800" cy="57450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i="0" u="none" strike="noStrike" cap="none">
                <a:solidFill>
                  <a:srgbClr val="000000"/>
                </a:solidFill>
                <a:latin typeface="Arial"/>
                <a:ea typeface="Arial"/>
                <a:cs typeface="Arial"/>
                <a:sym typeface="Arial"/>
              </a:rPr>
              <a:t>Self Care and Resources</a:t>
            </a:r>
            <a:endParaRPr sz="1000" b="1"/>
          </a:p>
          <a:p>
            <a:pPr marL="0" marR="0" lvl="0" indent="0" algn="l" rtl="0">
              <a:lnSpc>
                <a:spcPct val="100000"/>
              </a:lnSpc>
              <a:spcBef>
                <a:spcPts val="0"/>
              </a:spcBef>
              <a:spcAft>
                <a:spcPts val="0"/>
              </a:spcAft>
              <a:buNone/>
            </a:pPr>
            <a:endParaRPr sz="1000" b="1"/>
          </a:p>
          <a:p>
            <a:pPr marL="0" marR="0" lvl="0" indent="0" algn="ctr" rtl="0">
              <a:lnSpc>
                <a:spcPct val="100000"/>
              </a:lnSpc>
              <a:spcBef>
                <a:spcPts val="0"/>
              </a:spcBef>
              <a:spcAft>
                <a:spcPts val="0"/>
              </a:spcAft>
              <a:buNone/>
            </a:pPr>
            <a:r>
              <a:rPr lang="en-US" sz="900" b="1"/>
              <a:t>Program Operator</a:t>
            </a:r>
            <a:endParaRPr sz="900" b="1"/>
          </a:p>
          <a:p>
            <a:pPr marL="0" marR="0" lvl="0" indent="0" algn="l" rtl="0">
              <a:lnSpc>
                <a:spcPct val="100000"/>
              </a:lnSpc>
              <a:spcBef>
                <a:spcPts val="0"/>
              </a:spcBef>
              <a:spcAft>
                <a:spcPts val="0"/>
              </a:spcAft>
              <a:buNone/>
            </a:pPr>
            <a:endParaRPr sz="900" b="1"/>
          </a:p>
          <a:p>
            <a:pPr marL="0" marR="0" lvl="0" indent="0" algn="l" rtl="0">
              <a:lnSpc>
                <a:spcPct val="100000"/>
              </a:lnSpc>
              <a:spcBef>
                <a:spcPts val="0"/>
              </a:spcBef>
              <a:spcAft>
                <a:spcPts val="0"/>
              </a:spcAft>
              <a:buNone/>
            </a:pPr>
            <a:endParaRPr sz="900" b="1"/>
          </a:p>
          <a:p>
            <a:pPr marL="0" lvl="0" indent="0" algn="ctr" rtl="0">
              <a:spcBef>
                <a:spcPts val="0"/>
              </a:spcBef>
              <a:spcAft>
                <a:spcPts val="0"/>
              </a:spcAft>
              <a:buNone/>
            </a:pPr>
            <a:r>
              <a:rPr lang="en-US" sz="900" b="1">
                <a:solidFill>
                  <a:schemeClr val="dk1"/>
                </a:solidFill>
              </a:rPr>
              <a:t>2 hours</a:t>
            </a:r>
            <a:endParaRPr sz="900" b="1"/>
          </a:p>
          <a:p>
            <a:pPr marL="0" marR="0" lvl="0" indent="0" algn="l" rtl="0">
              <a:lnSpc>
                <a:spcPct val="100000"/>
              </a:lnSpc>
              <a:spcBef>
                <a:spcPts val="0"/>
              </a:spcBef>
              <a:spcAft>
                <a:spcPts val="0"/>
              </a:spcAft>
              <a:buNone/>
            </a:pPr>
            <a:endParaRPr sz="1000" b="1"/>
          </a:p>
          <a:p>
            <a:pPr marL="0" marR="0" lvl="0" indent="0" algn="l" rtl="0">
              <a:lnSpc>
                <a:spcPct val="100000"/>
              </a:lnSpc>
              <a:spcBef>
                <a:spcPts val="0"/>
              </a:spcBef>
              <a:spcAft>
                <a:spcPts val="0"/>
              </a:spcAft>
              <a:buNone/>
            </a:pPr>
            <a:endParaRPr sz="1000" b="1"/>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Common Stresses</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Compassion Fatigue and Burnout  Definitions and Recovery</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Warning signs of compassion fatigue</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Fostering Resilience</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Boundaries and work life balance</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Self Assessment Tool/Work</a:t>
            </a:r>
            <a:r>
              <a:rPr lang="en-US" sz="800"/>
              <a:t>book</a:t>
            </a:r>
            <a:endParaRPr sz="800"/>
          </a:p>
          <a:p>
            <a:pPr marL="171359" marR="0" lvl="0" indent="-158659" algn="l" rtl="0">
              <a:lnSpc>
                <a:spcPct val="100000"/>
              </a:lnSpc>
              <a:spcBef>
                <a:spcPts val="0"/>
              </a:spcBef>
              <a:spcAft>
                <a:spcPts val="0"/>
              </a:spcAft>
              <a:buSzPts val="800"/>
              <a:buChar char="•"/>
            </a:pPr>
            <a:r>
              <a:rPr lang="en-US" sz="800">
                <a:solidFill>
                  <a:schemeClr val="dk1"/>
                </a:solidFill>
              </a:rPr>
              <a:t>Vicarious trauma</a:t>
            </a:r>
            <a:endParaRPr sz="800"/>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Community Recovery Resourc</a:t>
            </a:r>
            <a:r>
              <a:rPr lang="en-US" sz="800"/>
              <a:t>e</a:t>
            </a:r>
            <a:r>
              <a:rPr lang="en-US" sz="800" b="0" i="0" u="none" strike="noStrike" cap="none">
                <a:solidFill>
                  <a:srgbClr val="000000"/>
                </a:solidFill>
                <a:latin typeface="Arial"/>
                <a:ea typeface="Arial"/>
                <a:cs typeface="Arial"/>
                <a:sym typeface="Arial"/>
              </a:rPr>
              <a:t>s – NA, AA, MA</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800"/>
          </a:p>
          <a:p>
            <a:pPr marL="0" marR="0" lvl="0" indent="0" algn="l" rtl="0">
              <a:lnSpc>
                <a:spcPct val="100000"/>
              </a:lnSpc>
              <a:spcBef>
                <a:spcPts val="0"/>
              </a:spcBef>
              <a:spcAft>
                <a:spcPts val="0"/>
              </a:spcAft>
              <a:buNone/>
            </a:pPr>
            <a:r>
              <a:rPr lang="en-US" sz="800"/>
              <a:t>Examples</a:t>
            </a:r>
            <a:endParaRPr sz="800"/>
          </a:p>
          <a:p>
            <a:pPr marL="171359" marR="0" lvl="0" indent="-158659" algn="l" rtl="0">
              <a:lnSpc>
                <a:spcPct val="100000"/>
              </a:lnSpc>
              <a:spcBef>
                <a:spcPts val="0"/>
              </a:spcBef>
              <a:spcAft>
                <a:spcPts val="0"/>
              </a:spcAft>
              <a:buSzPts val="800"/>
              <a:buChar char="•"/>
            </a:pPr>
            <a:r>
              <a:rPr lang="en-US" sz="800" u="sng">
                <a:solidFill>
                  <a:schemeClr val="hlink"/>
                </a:solidFill>
                <a:hlinkClick r:id="rId4"/>
              </a:rPr>
              <a:t>https://www.kff.org/wp-content/uploads/sites/2/2013/09/wham_participant_guide.pdf</a:t>
            </a:r>
            <a:endParaRPr sz="800"/>
          </a:p>
          <a:p>
            <a:pPr marL="171359" marR="0" lvl="0" indent="-158659" algn="l" rtl="0">
              <a:lnSpc>
                <a:spcPct val="100000"/>
              </a:lnSpc>
              <a:spcBef>
                <a:spcPts val="0"/>
              </a:spcBef>
              <a:spcAft>
                <a:spcPts val="0"/>
              </a:spcAft>
              <a:buSzPts val="800"/>
              <a:buChar char="•"/>
            </a:pPr>
            <a:r>
              <a:rPr lang="en-US" sz="800" u="sng">
                <a:solidFill>
                  <a:schemeClr val="hlink"/>
                </a:solidFill>
                <a:hlinkClick r:id="rId5"/>
              </a:rPr>
              <a:t>https://www.pdx.edu/health-counseling/peer-recovery-support</a:t>
            </a:r>
            <a:endParaRPr sz="800"/>
          </a:p>
        </p:txBody>
      </p:sp>
      <p:sp>
        <p:nvSpPr>
          <p:cNvPr id="424" name="Google Shape;424;p28"/>
          <p:cNvSpPr txBox="1"/>
          <p:nvPr/>
        </p:nvSpPr>
        <p:spPr>
          <a:xfrm>
            <a:off x="2079075" y="954350"/>
            <a:ext cx="1201800" cy="57450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0"/>
              </a:spcBef>
              <a:spcAft>
                <a:spcPts val="0"/>
              </a:spcAft>
              <a:buNone/>
            </a:pPr>
            <a:r>
              <a:rPr lang="en-US" sz="1000" b="1">
                <a:solidFill>
                  <a:schemeClr val="dk1"/>
                </a:solidFill>
              </a:rPr>
              <a:t>Workforce Readiness Skills</a:t>
            </a:r>
            <a:endParaRPr sz="1000"/>
          </a:p>
          <a:p>
            <a:pPr marL="0" lvl="0" indent="0" algn="l" rtl="0">
              <a:spcBef>
                <a:spcPts val="0"/>
              </a:spcBef>
              <a:spcAft>
                <a:spcPts val="0"/>
              </a:spcAft>
              <a:buNone/>
            </a:pPr>
            <a:endParaRPr sz="1000" b="1">
              <a:solidFill>
                <a:schemeClr val="dk1"/>
              </a:solidFill>
            </a:endParaRPr>
          </a:p>
          <a:p>
            <a:pPr marL="0" lvl="0" indent="0" algn="ctr" rtl="0">
              <a:spcBef>
                <a:spcPts val="0"/>
              </a:spcBef>
              <a:spcAft>
                <a:spcPts val="0"/>
              </a:spcAft>
              <a:buClr>
                <a:schemeClr val="dk1"/>
              </a:buClr>
              <a:buFont typeface="Arial"/>
              <a:buNone/>
            </a:pPr>
            <a:r>
              <a:rPr lang="en-US" sz="900" b="1">
                <a:solidFill>
                  <a:schemeClr val="dk1"/>
                </a:solidFill>
              </a:rPr>
              <a:t>Program Operator</a:t>
            </a:r>
            <a:endParaRPr sz="900" b="1">
              <a:solidFill>
                <a:schemeClr val="dk1"/>
              </a:solidFill>
            </a:endParaRPr>
          </a:p>
          <a:p>
            <a:pPr marL="0" marR="0" lvl="0" indent="0" algn="l" rtl="0">
              <a:lnSpc>
                <a:spcPct val="100000"/>
              </a:lnSpc>
              <a:spcBef>
                <a:spcPts val="0"/>
              </a:spcBef>
              <a:spcAft>
                <a:spcPts val="0"/>
              </a:spcAft>
              <a:buNone/>
            </a:pPr>
            <a:endParaRPr sz="900"/>
          </a:p>
          <a:p>
            <a:pPr marL="0" marR="0" lvl="0" indent="0" algn="l" rtl="0">
              <a:lnSpc>
                <a:spcPct val="100000"/>
              </a:lnSpc>
              <a:spcBef>
                <a:spcPts val="0"/>
              </a:spcBef>
              <a:spcAft>
                <a:spcPts val="0"/>
              </a:spcAft>
              <a:buNone/>
            </a:pPr>
            <a:endParaRPr sz="900"/>
          </a:p>
          <a:p>
            <a:pPr marL="0" marR="0" lvl="0" indent="0" algn="ctr" rtl="0">
              <a:lnSpc>
                <a:spcPct val="100000"/>
              </a:lnSpc>
              <a:spcBef>
                <a:spcPts val="0"/>
              </a:spcBef>
              <a:spcAft>
                <a:spcPts val="0"/>
              </a:spcAft>
              <a:buNone/>
            </a:pPr>
            <a:r>
              <a:rPr lang="en-US" sz="900" b="1"/>
              <a:t>8 hours</a:t>
            </a:r>
            <a:endParaRPr sz="900" b="1"/>
          </a:p>
          <a:p>
            <a:pPr marL="0" marR="0" lvl="0" indent="0" algn="l" rtl="0">
              <a:lnSpc>
                <a:spcPct val="100000"/>
              </a:lnSpc>
              <a:spcBef>
                <a:spcPts val="0"/>
              </a:spcBef>
              <a:spcAft>
                <a:spcPts val="0"/>
              </a:spcAft>
              <a:buNone/>
            </a:pPr>
            <a:endParaRPr sz="1000"/>
          </a:p>
          <a:p>
            <a:pPr marL="0" marR="0" lvl="0" indent="0" algn="l" rtl="0">
              <a:lnSpc>
                <a:spcPct val="100000"/>
              </a:lnSpc>
              <a:spcBef>
                <a:spcPts val="0"/>
              </a:spcBef>
              <a:spcAft>
                <a:spcPts val="0"/>
              </a:spcAft>
              <a:buNone/>
            </a:pPr>
            <a:endParaRPr sz="1000"/>
          </a:p>
          <a:p>
            <a:pPr marL="171359" marR="0" lvl="0" indent="-158659" algn="l" rtl="0">
              <a:lnSpc>
                <a:spcPct val="100000"/>
              </a:lnSpc>
              <a:spcBef>
                <a:spcPts val="0"/>
              </a:spcBef>
              <a:spcAft>
                <a:spcPts val="0"/>
              </a:spcAft>
              <a:buClr>
                <a:srgbClr val="000000"/>
              </a:buClr>
              <a:buSzPts val="800"/>
              <a:buFont typeface="Arial"/>
              <a:buChar char="•"/>
            </a:pPr>
            <a:r>
              <a:rPr lang="en-US" sz="800"/>
              <a:t>Resume building</a:t>
            </a:r>
            <a:endParaRPr sz="800"/>
          </a:p>
          <a:p>
            <a:pPr marL="171359" marR="0" lvl="0" indent="-158659" algn="l" rtl="0">
              <a:lnSpc>
                <a:spcPct val="100000"/>
              </a:lnSpc>
              <a:spcBef>
                <a:spcPts val="0"/>
              </a:spcBef>
              <a:spcAft>
                <a:spcPts val="0"/>
              </a:spcAft>
              <a:buSzPts val="800"/>
              <a:buChar char="•"/>
            </a:pPr>
            <a:r>
              <a:rPr lang="en-US" sz="800"/>
              <a:t>Interviewing</a:t>
            </a:r>
            <a:endParaRPr sz="800"/>
          </a:p>
          <a:p>
            <a:pPr marL="171359" marR="0" lvl="0" indent="-158659" algn="l" rtl="0">
              <a:lnSpc>
                <a:spcPct val="100000"/>
              </a:lnSpc>
              <a:spcBef>
                <a:spcPts val="0"/>
              </a:spcBef>
              <a:spcAft>
                <a:spcPts val="0"/>
              </a:spcAft>
              <a:buSzPts val="800"/>
              <a:buChar char="•"/>
            </a:pPr>
            <a:r>
              <a:rPr lang="en-US" sz="800"/>
              <a:t>Justice-Involved backgrounds</a:t>
            </a:r>
            <a:endParaRPr sz="800"/>
          </a:p>
          <a:p>
            <a:pPr marL="171359" marR="0" lvl="0" indent="-158659" algn="l" rtl="0">
              <a:lnSpc>
                <a:spcPct val="100000"/>
              </a:lnSpc>
              <a:spcBef>
                <a:spcPts val="0"/>
              </a:spcBef>
              <a:spcAft>
                <a:spcPts val="0"/>
              </a:spcAft>
              <a:buClr>
                <a:srgbClr val="000000"/>
              </a:buClr>
              <a:buSzPts val="800"/>
              <a:buFont typeface="Arial"/>
              <a:buChar char="•"/>
            </a:pPr>
            <a:r>
              <a:rPr lang="en-US" sz="800"/>
              <a:t>Support Services</a:t>
            </a:r>
            <a:endParaRPr sz="800"/>
          </a:p>
          <a:p>
            <a:pPr marL="171359" marR="0" lvl="0" indent="-158659" algn="l" rtl="0">
              <a:lnSpc>
                <a:spcPct val="100000"/>
              </a:lnSpc>
              <a:spcBef>
                <a:spcPts val="0"/>
              </a:spcBef>
              <a:spcAft>
                <a:spcPts val="0"/>
              </a:spcAft>
              <a:buSzPts val="800"/>
              <a:buChar char="•"/>
            </a:pPr>
            <a:r>
              <a:rPr lang="en-US" sz="800"/>
              <a:t>Written and Verbal Communication</a:t>
            </a:r>
            <a:endParaRPr sz="800"/>
          </a:p>
          <a:p>
            <a:pPr marL="171359" marR="0" lvl="0" indent="-158659" algn="l" rtl="0">
              <a:lnSpc>
                <a:spcPct val="100000"/>
              </a:lnSpc>
              <a:spcBef>
                <a:spcPts val="0"/>
              </a:spcBef>
              <a:spcAft>
                <a:spcPts val="0"/>
              </a:spcAft>
              <a:buSzPts val="800"/>
              <a:buChar char="•"/>
            </a:pPr>
            <a:r>
              <a:rPr lang="en-US" sz="800"/>
              <a:t>Technology and computer skills</a:t>
            </a:r>
            <a:endParaRPr sz="800"/>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Competency Training – Empathy, Communication, Dependability, Attention to Detail and Adaptability.</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Administering drug screening</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Documentation of services and preparing reports</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Customer service</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Time Management and Prioritization</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Working independently</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Working under pressure</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Working as a team</a:t>
            </a:r>
            <a:endParaRPr sz="800" b="0" i="0" u="none" strike="noStrike" cap="none">
              <a:latin typeface="Arial"/>
              <a:ea typeface="Arial"/>
              <a:cs typeface="Arial"/>
              <a:sym typeface="Arial"/>
            </a:endParaRPr>
          </a:p>
          <a:p>
            <a:pPr marL="171359" marR="0" lvl="0" indent="-158659"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Arial"/>
                <a:ea typeface="Arial"/>
                <a:cs typeface="Arial"/>
                <a:sym typeface="Arial"/>
              </a:rPr>
              <a:t>Demonstrating initiative</a:t>
            </a:r>
            <a:r>
              <a:rPr lang="en-US" sz="800" b="0" i="0" u="none" strike="noStrike" cap="none">
                <a:solidFill>
                  <a:srgbClr val="000000"/>
                </a:solidFill>
                <a:latin typeface="Calibri"/>
                <a:ea typeface="Calibri"/>
                <a:cs typeface="Calibri"/>
                <a:sym typeface="Calibri"/>
              </a:rPr>
              <a:t> </a:t>
            </a:r>
            <a:endParaRPr sz="800" b="0" i="0" u="none" strike="noStrike" cap="none">
              <a:solidFill>
                <a:srgbClr val="000000"/>
              </a:solidFill>
              <a:latin typeface="Calibri"/>
              <a:ea typeface="Calibri"/>
              <a:cs typeface="Calibri"/>
              <a:sym typeface="Calibri"/>
            </a:endParaRPr>
          </a:p>
          <a:p>
            <a:pPr marL="171359" marR="0" lvl="0" indent="-158659" algn="l" rtl="0">
              <a:lnSpc>
                <a:spcPct val="100000"/>
              </a:lnSpc>
              <a:spcBef>
                <a:spcPts val="0"/>
              </a:spcBef>
              <a:spcAft>
                <a:spcPts val="0"/>
              </a:spcAft>
              <a:buSzPts val="800"/>
              <a:buChar char="•"/>
            </a:pPr>
            <a:r>
              <a:rPr lang="en-US" sz="800"/>
              <a:t>Crisis Intervention</a:t>
            </a:r>
            <a:endParaRPr sz="800"/>
          </a:p>
          <a:p>
            <a:pPr marL="171359" marR="0" lvl="0" indent="-158659" algn="l" rtl="0">
              <a:lnSpc>
                <a:spcPct val="100000"/>
              </a:lnSpc>
              <a:spcBef>
                <a:spcPts val="0"/>
              </a:spcBef>
              <a:spcAft>
                <a:spcPts val="0"/>
              </a:spcAft>
              <a:buSzPts val="800"/>
              <a:buChar char="•"/>
            </a:pPr>
            <a:r>
              <a:rPr lang="en-US" sz="800"/>
              <a:t>De-Escalation</a:t>
            </a:r>
            <a:endParaRPr sz="800"/>
          </a:p>
        </p:txBody>
      </p:sp>
      <p:sp>
        <p:nvSpPr>
          <p:cNvPr id="425" name="Google Shape;425;p28"/>
          <p:cNvSpPr txBox="1"/>
          <p:nvPr/>
        </p:nvSpPr>
        <p:spPr>
          <a:xfrm>
            <a:off x="6088925" y="954350"/>
            <a:ext cx="1672800" cy="57282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a:t>Mental Health First Aid</a:t>
            </a:r>
            <a:endParaRPr sz="1000" b="1"/>
          </a:p>
          <a:p>
            <a:pPr marL="0" lvl="0" indent="0" algn="l" rtl="0">
              <a:spcBef>
                <a:spcPts val="0"/>
              </a:spcBef>
              <a:spcAft>
                <a:spcPts val="0"/>
              </a:spcAft>
              <a:buSzPts val="1100"/>
              <a:buNone/>
            </a:pPr>
            <a:endParaRPr sz="1000" b="1"/>
          </a:p>
          <a:p>
            <a:pPr marL="0" lvl="0" indent="0" algn="ctr" rtl="0">
              <a:spcBef>
                <a:spcPts val="0"/>
              </a:spcBef>
              <a:spcAft>
                <a:spcPts val="0"/>
              </a:spcAft>
              <a:buSzPts val="1100"/>
              <a:buNone/>
            </a:pPr>
            <a:endParaRPr sz="1000" b="1"/>
          </a:p>
          <a:p>
            <a:pPr marL="0" lvl="0" indent="0" algn="ctr" rtl="0">
              <a:spcBef>
                <a:spcPts val="0"/>
              </a:spcBef>
              <a:spcAft>
                <a:spcPts val="0"/>
              </a:spcAft>
              <a:buSzPts val="1100"/>
              <a:buNone/>
            </a:pPr>
            <a:r>
              <a:rPr lang="en-US" sz="900" b="1" u="sng">
                <a:solidFill>
                  <a:schemeClr val="hlink"/>
                </a:solidFill>
                <a:hlinkClick r:id="rId6"/>
              </a:rPr>
              <a:t>Certified Trainers</a:t>
            </a:r>
            <a:endParaRPr sz="900" b="1"/>
          </a:p>
          <a:p>
            <a:pPr marL="0" lvl="0" indent="0" algn="l" rtl="0">
              <a:spcBef>
                <a:spcPts val="0"/>
              </a:spcBef>
              <a:spcAft>
                <a:spcPts val="0"/>
              </a:spcAft>
              <a:buSzPts val="1100"/>
              <a:buNone/>
            </a:pPr>
            <a:endParaRPr sz="900">
              <a:solidFill>
                <a:schemeClr val="dk1"/>
              </a:solidFill>
            </a:endParaRPr>
          </a:p>
          <a:p>
            <a:pPr marL="0" lvl="0" indent="0" algn="l" rtl="0">
              <a:spcBef>
                <a:spcPts val="0"/>
              </a:spcBef>
              <a:spcAft>
                <a:spcPts val="0"/>
              </a:spcAft>
              <a:buSzPts val="1100"/>
              <a:buNone/>
            </a:pPr>
            <a:endParaRPr sz="900">
              <a:solidFill>
                <a:schemeClr val="dk1"/>
              </a:solidFill>
            </a:endParaRPr>
          </a:p>
          <a:p>
            <a:pPr marL="0" marR="0" lvl="0" indent="0" algn="ctr" rtl="0">
              <a:lnSpc>
                <a:spcPct val="100000"/>
              </a:lnSpc>
              <a:spcBef>
                <a:spcPts val="0"/>
              </a:spcBef>
              <a:spcAft>
                <a:spcPts val="0"/>
              </a:spcAft>
              <a:buNone/>
            </a:pPr>
            <a:r>
              <a:rPr lang="en-US" sz="900" b="1"/>
              <a:t>8 hours</a:t>
            </a:r>
            <a:endParaRPr sz="900" b="1"/>
          </a:p>
          <a:p>
            <a:pPr marL="0" marR="0" lvl="0" indent="0" algn="l" rtl="0">
              <a:lnSpc>
                <a:spcPct val="100000"/>
              </a:lnSpc>
              <a:spcBef>
                <a:spcPts val="0"/>
              </a:spcBef>
              <a:spcAft>
                <a:spcPts val="0"/>
              </a:spcAft>
              <a:buNone/>
            </a:pPr>
            <a:endParaRPr sz="1000" b="1"/>
          </a:p>
          <a:p>
            <a:pPr marL="0" marR="0" lvl="0" indent="0" algn="l" rtl="0">
              <a:lnSpc>
                <a:spcPct val="100000"/>
              </a:lnSpc>
              <a:spcBef>
                <a:spcPts val="0"/>
              </a:spcBef>
              <a:spcAft>
                <a:spcPts val="0"/>
              </a:spcAft>
              <a:buNone/>
            </a:pPr>
            <a:endParaRPr sz="1000" b="1"/>
          </a:p>
          <a:p>
            <a:pPr marL="171359" marR="0" lvl="0" indent="-158659" algn="l" rtl="0">
              <a:lnSpc>
                <a:spcPct val="100000"/>
              </a:lnSpc>
              <a:spcBef>
                <a:spcPts val="0"/>
              </a:spcBef>
              <a:spcAft>
                <a:spcPts val="0"/>
              </a:spcAft>
              <a:buSzPts val="800"/>
              <a:buChar char="•"/>
            </a:pPr>
            <a:r>
              <a:rPr lang="en-US" sz="800"/>
              <a:t>Recognize potential risk factors and warning signs of a variety mental health challenges.</a:t>
            </a:r>
            <a:endParaRPr sz="800"/>
          </a:p>
          <a:p>
            <a:pPr marL="171359" marR="0" lvl="0" indent="-158659" algn="l" rtl="0">
              <a:lnSpc>
                <a:spcPct val="100000"/>
              </a:lnSpc>
              <a:spcBef>
                <a:spcPts val="0"/>
              </a:spcBef>
              <a:spcAft>
                <a:spcPts val="0"/>
              </a:spcAft>
              <a:buSzPts val="800"/>
              <a:buChar char="•"/>
            </a:pPr>
            <a:r>
              <a:rPr lang="en-US" sz="800"/>
              <a:t>Use a 5-step action plan to help person in crisis and connect with professional help.</a:t>
            </a:r>
            <a:endParaRPr sz="800"/>
          </a:p>
          <a:p>
            <a:pPr marL="171359" marR="0" lvl="0" indent="-158659" algn="l" rtl="0">
              <a:lnSpc>
                <a:spcPct val="100000"/>
              </a:lnSpc>
              <a:spcBef>
                <a:spcPts val="0"/>
              </a:spcBef>
              <a:spcAft>
                <a:spcPts val="0"/>
              </a:spcAft>
              <a:buSzPts val="800"/>
              <a:buChar char="•"/>
            </a:pPr>
            <a:r>
              <a:rPr lang="en-US" sz="800"/>
              <a:t>Examine the prevalence of various mental health disorders and need for reduced stigma.</a:t>
            </a:r>
            <a:endParaRPr sz="800"/>
          </a:p>
          <a:p>
            <a:pPr marL="171359" marR="0" lvl="0" indent="-158659" algn="l" rtl="0">
              <a:lnSpc>
                <a:spcPct val="100000"/>
              </a:lnSpc>
              <a:spcBef>
                <a:spcPts val="0"/>
              </a:spcBef>
              <a:spcAft>
                <a:spcPts val="0"/>
              </a:spcAft>
              <a:buSzPts val="800"/>
              <a:buChar char="•"/>
            </a:pPr>
            <a:r>
              <a:rPr lang="en-US" sz="800"/>
              <a:t>Apply knowledge of the appropriate resource to treat and manage recovery.</a:t>
            </a:r>
            <a:endParaRPr sz="800"/>
          </a:p>
          <a:p>
            <a:pPr marL="171359" marR="0" lvl="0" indent="-158659" algn="l" rtl="0">
              <a:lnSpc>
                <a:spcPct val="100000"/>
              </a:lnSpc>
              <a:spcBef>
                <a:spcPts val="0"/>
              </a:spcBef>
              <a:spcAft>
                <a:spcPts val="0"/>
              </a:spcAft>
              <a:buSzPts val="800"/>
              <a:buChar char="•"/>
            </a:pPr>
            <a:r>
              <a:rPr lang="en-US" sz="800"/>
              <a:t>Asses own views and feelings about mental health problems and disorders.</a:t>
            </a:r>
            <a:endParaRPr sz="800"/>
          </a:p>
        </p:txBody>
      </p:sp>
      <p:sp>
        <p:nvSpPr>
          <p:cNvPr id="426" name="Google Shape;426;p28"/>
          <p:cNvSpPr txBox="1"/>
          <p:nvPr/>
        </p:nvSpPr>
        <p:spPr>
          <a:xfrm>
            <a:off x="10160925" y="677450"/>
            <a:ext cx="19323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p>
        </p:txBody>
      </p:sp>
      <p:sp>
        <p:nvSpPr>
          <p:cNvPr id="427" name="Google Shape;427;p28"/>
          <p:cNvSpPr txBox="1"/>
          <p:nvPr/>
        </p:nvSpPr>
        <p:spPr>
          <a:xfrm>
            <a:off x="6975" y="2225951"/>
            <a:ext cx="80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dk1"/>
                </a:solidFill>
              </a:rPr>
              <a:t>CONTENT</a:t>
            </a:r>
            <a:endParaRPr sz="1000" b="1"/>
          </a:p>
        </p:txBody>
      </p:sp>
      <p:sp>
        <p:nvSpPr>
          <p:cNvPr id="428" name="Google Shape;428;p28"/>
          <p:cNvSpPr txBox="1"/>
          <p:nvPr/>
        </p:nvSpPr>
        <p:spPr>
          <a:xfrm>
            <a:off x="6979" y="1771769"/>
            <a:ext cx="80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dk1"/>
                </a:solidFill>
              </a:rPr>
              <a:t>LENGTH</a:t>
            </a:r>
            <a:endParaRPr sz="1000" b="1"/>
          </a:p>
        </p:txBody>
      </p:sp>
      <p:sp>
        <p:nvSpPr>
          <p:cNvPr id="429" name="Google Shape;429;p28"/>
          <p:cNvSpPr txBox="1"/>
          <p:nvPr/>
        </p:nvSpPr>
        <p:spPr>
          <a:xfrm>
            <a:off x="6985" y="954350"/>
            <a:ext cx="80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dk1"/>
                </a:solidFill>
              </a:rPr>
              <a:t>TOPIC</a:t>
            </a:r>
            <a:endParaRPr sz="1000" b="1"/>
          </a:p>
        </p:txBody>
      </p:sp>
      <p:sp>
        <p:nvSpPr>
          <p:cNvPr id="430" name="Google Shape;430;p28"/>
          <p:cNvSpPr txBox="1"/>
          <p:nvPr/>
        </p:nvSpPr>
        <p:spPr>
          <a:xfrm>
            <a:off x="6975" y="1363072"/>
            <a:ext cx="80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dk1"/>
                </a:solidFill>
              </a:rPr>
              <a:t>TRAINER</a:t>
            </a:r>
            <a:endParaRPr sz="1000" b="1"/>
          </a:p>
        </p:txBody>
      </p:sp>
      <p:sp>
        <p:nvSpPr>
          <p:cNvPr id="431" name="Google Shape;431;p28"/>
          <p:cNvSpPr txBox="1"/>
          <p:nvPr/>
        </p:nvSpPr>
        <p:spPr>
          <a:xfrm>
            <a:off x="8249925" y="757338"/>
            <a:ext cx="1932300" cy="2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900"/>
          </a:p>
        </p:txBody>
      </p:sp>
      <p:sp>
        <p:nvSpPr>
          <p:cNvPr id="432" name="Google Shape;432;p28"/>
          <p:cNvSpPr txBox="1"/>
          <p:nvPr/>
        </p:nvSpPr>
        <p:spPr>
          <a:xfrm>
            <a:off x="890325" y="612950"/>
            <a:ext cx="8608800" cy="2985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t>Peer Worker Preparatory Training</a:t>
            </a:r>
            <a:endParaRPr sz="900" b="1"/>
          </a:p>
        </p:txBody>
      </p:sp>
      <p:sp>
        <p:nvSpPr>
          <p:cNvPr id="433" name="Google Shape;433;p28"/>
          <p:cNvSpPr txBox="1"/>
          <p:nvPr/>
        </p:nvSpPr>
        <p:spPr>
          <a:xfrm>
            <a:off x="9575625" y="612950"/>
            <a:ext cx="2517600" cy="298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t>Certified Recovery Mentor Training</a:t>
            </a:r>
            <a:endParaRPr sz="900" b="1"/>
          </a:p>
        </p:txBody>
      </p:sp>
      <p:sp>
        <p:nvSpPr>
          <p:cNvPr id="434" name="Google Shape;434;p28"/>
          <p:cNvSpPr txBox="1"/>
          <p:nvPr/>
        </p:nvSpPr>
        <p:spPr>
          <a:xfrm>
            <a:off x="9575625" y="954350"/>
            <a:ext cx="2517600" cy="5728200"/>
          </a:xfrm>
          <a:prstGeom prst="rect">
            <a:avLst/>
          </a:prstGeom>
          <a:solidFill>
            <a:srgbClr val="FFFCF2"/>
          </a:solid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 b="1"/>
              <a:t>State Approved CRM/Peer Training</a:t>
            </a:r>
            <a:endParaRPr sz="1000" b="1" i="0" u="none" strike="noStrike" cap="none">
              <a:solidFill>
                <a:srgbClr val="000000"/>
              </a:solidFill>
              <a:latin typeface="Arial"/>
              <a:ea typeface="Arial"/>
              <a:cs typeface="Arial"/>
              <a:sym typeface="Arial"/>
            </a:endParaRPr>
          </a:p>
          <a:p>
            <a:pPr marL="0" lvl="0" indent="0" algn="l" rtl="0">
              <a:spcBef>
                <a:spcPts val="0"/>
              </a:spcBef>
              <a:spcAft>
                <a:spcPts val="0"/>
              </a:spcAft>
              <a:buSzPts val="1100"/>
              <a:buNone/>
            </a:pPr>
            <a:endParaRPr sz="1000" b="1">
              <a:solidFill>
                <a:schemeClr val="dk1"/>
              </a:solidFill>
            </a:endParaRPr>
          </a:p>
          <a:p>
            <a:pPr marL="0" lvl="0" indent="0" algn="ctr" rtl="0">
              <a:spcBef>
                <a:spcPts val="0"/>
              </a:spcBef>
              <a:spcAft>
                <a:spcPts val="0"/>
              </a:spcAft>
              <a:buSzPts val="1100"/>
              <a:buNone/>
            </a:pPr>
            <a:endParaRPr sz="900" b="1">
              <a:solidFill>
                <a:schemeClr val="dk1"/>
              </a:solidFill>
            </a:endParaRPr>
          </a:p>
          <a:p>
            <a:pPr marL="0" lvl="0" indent="0" algn="ctr" rtl="0">
              <a:spcBef>
                <a:spcPts val="0"/>
              </a:spcBef>
              <a:spcAft>
                <a:spcPts val="0"/>
              </a:spcAft>
              <a:buSzPts val="1100"/>
              <a:buNone/>
            </a:pPr>
            <a:r>
              <a:rPr lang="en-US" sz="900" b="1">
                <a:solidFill>
                  <a:schemeClr val="dk1"/>
                </a:solidFill>
              </a:rPr>
              <a:t>MHACBO/State-Approved Trainers</a:t>
            </a:r>
            <a:endParaRPr sz="900" b="1">
              <a:solidFill>
                <a:schemeClr val="dk1"/>
              </a:solidFill>
            </a:endParaRPr>
          </a:p>
          <a:p>
            <a:pPr marL="0" marR="0" lvl="0" indent="0" algn="l" rtl="0">
              <a:lnSpc>
                <a:spcPct val="100000"/>
              </a:lnSpc>
              <a:spcBef>
                <a:spcPts val="0"/>
              </a:spcBef>
              <a:spcAft>
                <a:spcPts val="0"/>
              </a:spcAft>
              <a:buNone/>
            </a:pPr>
            <a:endParaRPr sz="900" b="1"/>
          </a:p>
          <a:p>
            <a:pPr marL="0" marR="0" lvl="0" indent="0" algn="l" rtl="0">
              <a:lnSpc>
                <a:spcPct val="100000"/>
              </a:lnSpc>
              <a:spcBef>
                <a:spcPts val="0"/>
              </a:spcBef>
              <a:spcAft>
                <a:spcPts val="0"/>
              </a:spcAft>
              <a:buNone/>
            </a:pPr>
            <a:endParaRPr sz="900" b="1"/>
          </a:p>
          <a:p>
            <a:pPr marL="0" marR="0" lvl="0" indent="0" algn="ctr" rtl="0">
              <a:lnSpc>
                <a:spcPct val="100000"/>
              </a:lnSpc>
              <a:spcBef>
                <a:spcPts val="0"/>
              </a:spcBef>
              <a:spcAft>
                <a:spcPts val="0"/>
              </a:spcAft>
              <a:buNone/>
            </a:pPr>
            <a:r>
              <a:rPr lang="en-US" sz="900" b="1"/>
              <a:t>40 hours</a:t>
            </a:r>
            <a:endParaRPr sz="900" b="1"/>
          </a:p>
          <a:p>
            <a:pPr marL="0" marR="0" lvl="0" indent="0" algn="l" rtl="0">
              <a:lnSpc>
                <a:spcPct val="100000"/>
              </a:lnSpc>
              <a:spcBef>
                <a:spcPts val="0"/>
              </a:spcBef>
              <a:spcAft>
                <a:spcPts val="0"/>
              </a:spcAft>
              <a:buNone/>
            </a:pPr>
            <a:endParaRPr sz="1000" b="1"/>
          </a:p>
          <a:p>
            <a:pPr marL="0" marR="0" lvl="0" indent="0" algn="l" rtl="0">
              <a:lnSpc>
                <a:spcPct val="100000"/>
              </a:lnSpc>
              <a:spcBef>
                <a:spcPts val="0"/>
              </a:spcBef>
              <a:spcAft>
                <a:spcPts val="0"/>
              </a:spcAft>
              <a:buNone/>
            </a:pPr>
            <a:endParaRPr sz="800" b="1"/>
          </a:p>
          <a:p>
            <a:pPr marL="171450" lvl="0" indent="-107950" algn="l" rtl="0">
              <a:lnSpc>
                <a:spcPct val="115000"/>
              </a:lnSpc>
              <a:spcBef>
                <a:spcPts val="0"/>
              </a:spcBef>
              <a:spcAft>
                <a:spcPts val="0"/>
              </a:spcAft>
              <a:buClr>
                <a:schemeClr val="dk1"/>
              </a:buClr>
              <a:buSzPts val="800"/>
              <a:buChar char="•"/>
            </a:pPr>
            <a:r>
              <a:rPr lang="en-US" sz="800">
                <a:solidFill>
                  <a:schemeClr val="dk1"/>
                </a:solidFill>
              </a:rPr>
              <a:t>Community Engagement, Outreach Methods and Relationship Building</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Communication Skills, including cross-cultural communication, active listening, &amp; group and family dynamics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Empowerment Techniques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Knowledge of Community Resources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Cultural Competency &amp; Cross Cultural Relationships, including bridging clinical &amp; community cultures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Conflict Identification and Problem Solving</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Conducting Individual Strengths and Needs Based Assessments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Advocacy Skills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Ethical Responsibilities in a Multicultural Context</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Legal Responsibilities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Crisis Identification and Problem-Solving including suicide prevention, overdose/intoxication, psychiatric crisis and safety planning</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Working with Caregivers, Families, and Support Systems, including paid care workers</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Trauma-Informed Care, including screening and assessment, recovery from trauma, minimizing re-traumatization</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Self-Care</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Oral Health Care</a:t>
            </a:r>
            <a:endParaRPr sz="800">
              <a:solidFill>
                <a:schemeClr val="dk1"/>
              </a:solidFill>
            </a:endParaRPr>
          </a:p>
          <a:p>
            <a:pPr marL="171450" lvl="0" indent="-107950" algn="l" rtl="0">
              <a:lnSpc>
                <a:spcPct val="115000"/>
              </a:lnSpc>
              <a:spcBef>
                <a:spcPts val="0"/>
              </a:spcBef>
              <a:spcAft>
                <a:spcPts val="0"/>
              </a:spcAft>
              <a:buClr>
                <a:schemeClr val="dk1"/>
              </a:buClr>
              <a:buSzPts val="800"/>
              <a:buChar char="•"/>
            </a:pPr>
            <a:r>
              <a:rPr lang="en-US" sz="800">
                <a:solidFill>
                  <a:schemeClr val="dk1"/>
                </a:solidFill>
              </a:rPr>
              <a:t>The Role and Scope of Practice of Peer Support Specialists</a:t>
            </a:r>
            <a:endParaRPr sz="800">
              <a:solidFill>
                <a:schemeClr val="dk1"/>
              </a:solidFill>
            </a:endParaRPr>
          </a:p>
          <a:p>
            <a:pPr marL="171450" lvl="0" indent="-107950" algn="l" rtl="0">
              <a:spcBef>
                <a:spcPts val="0"/>
              </a:spcBef>
              <a:spcAft>
                <a:spcPts val="0"/>
              </a:spcAft>
              <a:buClr>
                <a:schemeClr val="dk1"/>
              </a:buClr>
              <a:buSzPts val="800"/>
              <a:buChar char="•"/>
            </a:pPr>
            <a:r>
              <a:rPr lang="en-US" sz="800">
                <a:solidFill>
                  <a:schemeClr val="dk1"/>
                </a:solidFill>
              </a:rPr>
              <a:t>Recovery, Resilience and Wellness.</a:t>
            </a:r>
            <a:endParaRPr sz="800">
              <a:solidFill>
                <a:schemeClr val="dk1"/>
              </a:solidFill>
            </a:endParaRPr>
          </a:p>
          <a:p>
            <a:pPr marL="171450" lvl="0" indent="-57150" algn="l" rtl="0">
              <a:lnSpc>
                <a:spcPct val="115000"/>
              </a:lnSpc>
              <a:spcBef>
                <a:spcPts val="0"/>
              </a:spcBef>
              <a:spcAft>
                <a:spcPts val="0"/>
              </a:spcAft>
              <a:buNone/>
            </a:pPr>
            <a:endParaRPr sz="800">
              <a:solidFill>
                <a:schemeClr val="dk1"/>
              </a:solidFill>
            </a:endParaRPr>
          </a:p>
          <a:p>
            <a:pPr marL="171450" marR="0" lvl="0" indent="-57150" algn="l" rtl="0">
              <a:lnSpc>
                <a:spcPct val="100000"/>
              </a:lnSpc>
              <a:spcBef>
                <a:spcPts val="0"/>
              </a:spcBef>
              <a:spcAft>
                <a:spcPts val="0"/>
              </a:spcAft>
              <a:buNone/>
            </a:pPr>
            <a:endParaRPr sz="1000" b="1"/>
          </a:p>
        </p:txBody>
      </p:sp>
      <p:sp>
        <p:nvSpPr>
          <p:cNvPr id="435" name="Google Shape;435;p28"/>
          <p:cNvSpPr txBox="1"/>
          <p:nvPr/>
        </p:nvSpPr>
        <p:spPr>
          <a:xfrm>
            <a:off x="93960" y="39855"/>
            <a:ext cx="11939700" cy="527700"/>
          </a:xfrm>
          <a:prstGeom prst="rect">
            <a:avLst/>
          </a:prstGeom>
          <a:noFill/>
          <a:ln w="9525" cap="flat" cmpd="sng">
            <a:solidFill>
              <a:schemeClr val="lt1"/>
            </a:solidFill>
            <a:prstDash val="solid"/>
            <a:miter lim="8000"/>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3000" b="1">
                <a:latin typeface="Merriweather"/>
                <a:ea typeface="Merriweather"/>
                <a:cs typeface="Merriweather"/>
                <a:sym typeface="Merriweather"/>
              </a:rPr>
              <a:t>Participant Learning Objectives</a:t>
            </a:r>
            <a:endParaRPr sz="3000" i="0" u="none" strike="noStrike" cap="none">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29"/>
          <p:cNvSpPr txBox="1"/>
          <p:nvPr/>
        </p:nvSpPr>
        <p:spPr>
          <a:xfrm>
            <a:off x="126160" y="82255"/>
            <a:ext cx="11939700" cy="527700"/>
          </a:xfrm>
          <a:prstGeom prst="rect">
            <a:avLst/>
          </a:prstGeom>
          <a:noFill/>
          <a:ln w="9525" cap="flat" cmpd="sng">
            <a:solidFill>
              <a:srgbClr val="000000"/>
            </a:solidFill>
            <a:prstDash val="solid"/>
            <a:miter lim="8000"/>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3000" b="1"/>
              <a:t>Talent Pipeline &amp; Career Pathway</a:t>
            </a:r>
            <a:endParaRPr sz="3000" b="0" i="0" u="none" strike="noStrike" cap="none">
              <a:latin typeface="Arial"/>
              <a:ea typeface="Arial"/>
              <a:cs typeface="Arial"/>
              <a:sym typeface="Arial"/>
            </a:endParaRPr>
          </a:p>
        </p:txBody>
      </p:sp>
      <p:sp>
        <p:nvSpPr>
          <p:cNvPr id="441" name="Google Shape;441;p29"/>
          <p:cNvSpPr txBox="1"/>
          <p:nvPr/>
        </p:nvSpPr>
        <p:spPr>
          <a:xfrm>
            <a:off x="148725" y="1364706"/>
            <a:ext cx="897600" cy="315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Recruitment</a:t>
            </a:r>
            <a:endParaRPr sz="900" b="0" i="0" u="none" strike="noStrike" cap="none">
              <a:latin typeface="Arial"/>
              <a:ea typeface="Arial"/>
              <a:cs typeface="Arial"/>
              <a:sym typeface="Arial"/>
            </a:endParaRPr>
          </a:p>
        </p:txBody>
      </p:sp>
      <p:sp>
        <p:nvSpPr>
          <p:cNvPr id="442" name="Google Shape;442;p29"/>
          <p:cNvSpPr txBox="1"/>
          <p:nvPr/>
        </p:nvSpPr>
        <p:spPr>
          <a:xfrm>
            <a:off x="1036326" y="1355999"/>
            <a:ext cx="1125300" cy="7035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Suitability &amp; Career Coaching</a:t>
            </a:r>
            <a:endParaRPr sz="900" b="0" i="0" u="none" strike="noStrike" cap="none">
              <a:latin typeface="Arial"/>
              <a:ea typeface="Arial"/>
              <a:cs typeface="Arial"/>
              <a:sym typeface="Arial"/>
            </a:endParaRPr>
          </a:p>
        </p:txBody>
      </p:sp>
      <p:sp>
        <p:nvSpPr>
          <p:cNvPr id="443" name="Google Shape;443;p29"/>
          <p:cNvSpPr txBox="1"/>
          <p:nvPr/>
        </p:nvSpPr>
        <p:spPr>
          <a:xfrm>
            <a:off x="2045314" y="1310254"/>
            <a:ext cx="1345800" cy="7035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a:t>Industry-Specific </a:t>
            </a:r>
            <a:r>
              <a:rPr lang="en-US" sz="900" b="1" i="0" u="none" strike="noStrike" cap="none">
                <a:solidFill>
                  <a:srgbClr val="000000"/>
                </a:solidFill>
                <a:latin typeface="Arial"/>
                <a:ea typeface="Arial"/>
                <a:cs typeface="Arial"/>
                <a:sym typeface="Arial"/>
              </a:rPr>
              <a:t>Preparation Training</a:t>
            </a:r>
            <a:endParaRPr sz="900" b="0" i="0" u="none" strike="noStrike" cap="none">
              <a:latin typeface="Arial"/>
              <a:ea typeface="Arial"/>
              <a:cs typeface="Arial"/>
              <a:sym typeface="Arial"/>
            </a:endParaRPr>
          </a:p>
        </p:txBody>
      </p:sp>
      <p:sp>
        <p:nvSpPr>
          <p:cNvPr id="444" name="Google Shape;444;p29"/>
          <p:cNvSpPr txBox="1"/>
          <p:nvPr/>
        </p:nvSpPr>
        <p:spPr>
          <a:xfrm>
            <a:off x="3169655" y="1366706"/>
            <a:ext cx="1368900" cy="508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Certified Recovery Mentor Training</a:t>
            </a:r>
            <a:endParaRPr sz="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900" b="1"/>
          </a:p>
        </p:txBody>
      </p:sp>
      <p:sp>
        <p:nvSpPr>
          <p:cNvPr id="445" name="Google Shape;445;p29"/>
          <p:cNvSpPr txBox="1"/>
          <p:nvPr/>
        </p:nvSpPr>
        <p:spPr>
          <a:xfrm>
            <a:off x="4385253" y="1398814"/>
            <a:ext cx="897600" cy="315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Certification</a:t>
            </a:r>
            <a:endParaRPr sz="900" b="0" i="0" u="none" strike="noStrike" cap="none">
              <a:latin typeface="Arial"/>
              <a:ea typeface="Arial"/>
              <a:cs typeface="Arial"/>
              <a:sym typeface="Arial"/>
            </a:endParaRPr>
          </a:p>
        </p:txBody>
      </p:sp>
      <p:sp>
        <p:nvSpPr>
          <p:cNvPr id="446" name="Google Shape;446;p29"/>
          <p:cNvSpPr txBox="1"/>
          <p:nvPr/>
        </p:nvSpPr>
        <p:spPr>
          <a:xfrm>
            <a:off x="5314403" y="1306888"/>
            <a:ext cx="1005000" cy="400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Graduation &amp; Hiring Event</a:t>
            </a:r>
            <a:endParaRPr sz="900" b="0" i="0" u="none" strike="noStrike" cap="none">
              <a:latin typeface="Arial"/>
              <a:ea typeface="Arial"/>
              <a:cs typeface="Arial"/>
              <a:sym typeface="Arial"/>
            </a:endParaRPr>
          </a:p>
        </p:txBody>
      </p:sp>
      <p:sp>
        <p:nvSpPr>
          <p:cNvPr id="447" name="Google Shape;447;p29"/>
          <p:cNvSpPr txBox="1"/>
          <p:nvPr/>
        </p:nvSpPr>
        <p:spPr>
          <a:xfrm>
            <a:off x="6267500" y="1380290"/>
            <a:ext cx="10050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Employment</a:t>
            </a:r>
            <a:endParaRPr sz="900" b="0" i="0" u="none" strike="noStrike" cap="none">
              <a:latin typeface="Arial"/>
              <a:ea typeface="Arial"/>
              <a:cs typeface="Arial"/>
              <a:sym typeface="Arial"/>
            </a:endParaRPr>
          </a:p>
        </p:txBody>
      </p:sp>
      <p:sp>
        <p:nvSpPr>
          <p:cNvPr id="448" name="Google Shape;448;p29"/>
          <p:cNvSpPr txBox="1"/>
          <p:nvPr/>
        </p:nvSpPr>
        <p:spPr>
          <a:xfrm>
            <a:off x="9389229" y="1280038"/>
            <a:ext cx="13794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Continued Learning &amp; </a:t>
            </a:r>
            <a:r>
              <a:rPr lang="en-US" sz="900" b="1"/>
              <a:t>Advancement</a:t>
            </a:r>
            <a:endParaRPr sz="900" b="0" i="0" u="none" strike="noStrike" cap="none">
              <a:latin typeface="Arial"/>
              <a:ea typeface="Arial"/>
              <a:cs typeface="Arial"/>
              <a:sym typeface="Arial"/>
            </a:endParaRPr>
          </a:p>
        </p:txBody>
      </p:sp>
      <p:sp>
        <p:nvSpPr>
          <p:cNvPr id="449" name="Google Shape;449;p29"/>
          <p:cNvSpPr txBox="1"/>
          <p:nvPr/>
        </p:nvSpPr>
        <p:spPr>
          <a:xfrm>
            <a:off x="2336833" y="1006048"/>
            <a:ext cx="719700" cy="355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3 :</a:t>
            </a:r>
            <a:endParaRPr sz="1200" b="0" i="0" u="none" strike="noStrike" cap="none">
              <a:latin typeface="Arial"/>
              <a:ea typeface="Arial"/>
              <a:cs typeface="Arial"/>
              <a:sym typeface="Arial"/>
            </a:endParaRPr>
          </a:p>
        </p:txBody>
      </p:sp>
      <p:sp>
        <p:nvSpPr>
          <p:cNvPr id="450" name="Google Shape;450;p29"/>
          <p:cNvSpPr txBox="1"/>
          <p:nvPr/>
        </p:nvSpPr>
        <p:spPr>
          <a:xfrm>
            <a:off x="243602" y="998175"/>
            <a:ext cx="805800" cy="355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1:</a:t>
            </a:r>
            <a:endParaRPr sz="1200" b="0" i="0" u="none" strike="noStrike" cap="none">
              <a:latin typeface="Arial"/>
              <a:ea typeface="Arial"/>
              <a:cs typeface="Arial"/>
              <a:sym typeface="Arial"/>
            </a:endParaRPr>
          </a:p>
        </p:txBody>
      </p:sp>
      <p:sp>
        <p:nvSpPr>
          <p:cNvPr id="451" name="Google Shape;451;p29"/>
          <p:cNvSpPr txBox="1"/>
          <p:nvPr/>
        </p:nvSpPr>
        <p:spPr>
          <a:xfrm>
            <a:off x="1266824" y="1002800"/>
            <a:ext cx="805800" cy="355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2:</a:t>
            </a:r>
            <a:endParaRPr sz="1200" b="0" i="0" u="none" strike="noStrike" cap="none">
              <a:latin typeface="Arial"/>
              <a:ea typeface="Arial"/>
              <a:cs typeface="Arial"/>
              <a:sym typeface="Arial"/>
            </a:endParaRPr>
          </a:p>
        </p:txBody>
      </p:sp>
      <p:sp>
        <p:nvSpPr>
          <p:cNvPr id="452" name="Google Shape;452;p29"/>
          <p:cNvSpPr txBox="1"/>
          <p:nvPr/>
        </p:nvSpPr>
        <p:spPr>
          <a:xfrm>
            <a:off x="3494175" y="1104299"/>
            <a:ext cx="719700" cy="355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4 :</a:t>
            </a:r>
            <a:endParaRPr sz="1200" b="0" i="0" u="none" strike="noStrike" cap="none">
              <a:latin typeface="Arial"/>
              <a:ea typeface="Arial"/>
              <a:cs typeface="Arial"/>
              <a:sym typeface="Arial"/>
            </a:endParaRPr>
          </a:p>
        </p:txBody>
      </p:sp>
      <p:sp>
        <p:nvSpPr>
          <p:cNvPr id="453" name="Google Shape;453;p29"/>
          <p:cNvSpPr txBox="1"/>
          <p:nvPr/>
        </p:nvSpPr>
        <p:spPr>
          <a:xfrm>
            <a:off x="4486549" y="1120920"/>
            <a:ext cx="719700" cy="355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5 :</a:t>
            </a:r>
            <a:endParaRPr sz="1200" b="0" i="0" u="none" strike="noStrike" cap="none">
              <a:latin typeface="Arial"/>
              <a:ea typeface="Arial"/>
              <a:cs typeface="Arial"/>
              <a:sym typeface="Arial"/>
            </a:endParaRPr>
          </a:p>
        </p:txBody>
      </p:sp>
      <p:sp>
        <p:nvSpPr>
          <p:cNvPr id="454" name="Google Shape;454;p29"/>
          <p:cNvSpPr txBox="1"/>
          <p:nvPr/>
        </p:nvSpPr>
        <p:spPr>
          <a:xfrm>
            <a:off x="5428883" y="1106008"/>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6 :</a:t>
            </a:r>
            <a:endParaRPr sz="1200" b="0" i="0" u="none" strike="noStrike" cap="none">
              <a:latin typeface="Arial"/>
              <a:ea typeface="Arial"/>
              <a:cs typeface="Arial"/>
              <a:sym typeface="Arial"/>
            </a:endParaRPr>
          </a:p>
        </p:txBody>
      </p:sp>
      <p:sp>
        <p:nvSpPr>
          <p:cNvPr id="455" name="Google Shape;455;p29"/>
          <p:cNvSpPr txBox="1"/>
          <p:nvPr/>
        </p:nvSpPr>
        <p:spPr>
          <a:xfrm>
            <a:off x="6396200" y="1124938"/>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7 :</a:t>
            </a:r>
            <a:endParaRPr sz="1200" b="0" i="0" u="none" strike="noStrike" cap="none">
              <a:latin typeface="Arial"/>
              <a:ea typeface="Arial"/>
              <a:cs typeface="Arial"/>
              <a:sym typeface="Arial"/>
            </a:endParaRPr>
          </a:p>
        </p:txBody>
      </p:sp>
      <p:sp>
        <p:nvSpPr>
          <p:cNvPr id="456" name="Google Shape;456;p29"/>
          <p:cNvSpPr txBox="1"/>
          <p:nvPr/>
        </p:nvSpPr>
        <p:spPr>
          <a:xfrm>
            <a:off x="7330148" y="1106008"/>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8 :</a:t>
            </a:r>
            <a:endParaRPr sz="1200" b="0" i="0" u="none" strike="noStrike" cap="none">
              <a:latin typeface="Arial"/>
              <a:ea typeface="Arial"/>
              <a:cs typeface="Arial"/>
              <a:sym typeface="Arial"/>
            </a:endParaRPr>
          </a:p>
        </p:txBody>
      </p:sp>
      <p:sp>
        <p:nvSpPr>
          <p:cNvPr id="457" name="Google Shape;457;p29"/>
          <p:cNvSpPr txBox="1"/>
          <p:nvPr/>
        </p:nvSpPr>
        <p:spPr>
          <a:xfrm>
            <a:off x="9569900" y="987883"/>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9 :</a:t>
            </a:r>
            <a:endParaRPr sz="1200" b="0" i="0" u="none" strike="noStrike" cap="none">
              <a:latin typeface="Arial"/>
              <a:ea typeface="Arial"/>
              <a:cs typeface="Arial"/>
              <a:sym typeface="Arial"/>
            </a:endParaRPr>
          </a:p>
        </p:txBody>
      </p:sp>
      <p:pic>
        <p:nvPicPr>
          <p:cNvPr id="458" name="Google Shape;458;p29" descr="A black and white symbol with text&#10;&#10;Description automatically generated"/>
          <p:cNvPicPr preferRelativeResize="0"/>
          <p:nvPr/>
        </p:nvPicPr>
        <p:blipFill rotWithShape="1">
          <a:blip r:embed="rId3">
            <a:alphaModFix/>
          </a:blip>
          <a:srcRect b="45003"/>
          <a:stretch/>
        </p:blipFill>
        <p:spPr>
          <a:xfrm>
            <a:off x="332343" y="684742"/>
            <a:ext cx="459205" cy="367448"/>
          </a:xfrm>
          <a:prstGeom prst="rect">
            <a:avLst/>
          </a:prstGeom>
          <a:noFill/>
          <a:ln>
            <a:noFill/>
          </a:ln>
        </p:spPr>
      </p:pic>
      <p:pic>
        <p:nvPicPr>
          <p:cNvPr id="459" name="Google Shape;459;p29" descr="A black and white thumb up symbol&#10;&#10;Description automatically generated"/>
          <p:cNvPicPr preferRelativeResize="0"/>
          <p:nvPr/>
        </p:nvPicPr>
        <p:blipFill rotWithShape="1">
          <a:blip r:embed="rId4">
            <a:alphaModFix/>
          </a:blip>
          <a:srcRect b="40001"/>
          <a:stretch/>
        </p:blipFill>
        <p:spPr>
          <a:xfrm>
            <a:off x="1384525" y="658900"/>
            <a:ext cx="509400" cy="411300"/>
          </a:xfrm>
          <a:prstGeom prst="rect">
            <a:avLst/>
          </a:prstGeom>
          <a:noFill/>
          <a:ln>
            <a:noFill/>
          </a:ln>
        </p:spPr>
      </p:pic>
      <p:pic>
        <p:nvPicPr>
          <p:cNvPr id="460" name="Google Shape;460;p29" descr="A step list with check marks&#10;&#10;Description automatically generated"/>
          <p:cNvPicPr preferRelativeResize="0"/>
          <p:nvPr/>
        </p:nvPicPr>
        <p:blipFill rotWithShape="1">
          <a:blip r:embed="rId5">
            <a:alphaModFix/>
          </a:blip>
          <a:srcRect l="17307" b="34015"/>
          <a:stretch/>
        </p:blipFill>
        <p:spPr>
          <a:xfrm>
            <a:off x="2452277" y="651525"/>
            <a:ext cx="422224" cy="399761"/>
          </a:xfrm>
          <a:prstGeom prst="rect">
            <a:avLst/>
          </a:prstGeom>
          <a:noFill/>
          <a:ln>
            <a:noFill/>
          </a:ln>
        </p:spPr>
      </p:pic>
      <p:pic>
        <p:nvPicPr>
          <p:cNvPr id="461" name="Google Shape;461;p29" descr="A black and white image of a diploma&#10;&#10;Description automatically generated"/>
          <p:cNvPicPr preferRelativeResize="0"/>
          <p:nvPr/>
        </p:nvPicPr>
        <p:blipFill rotWithShape="1">
          <a:blip r:embed="rId6">
            <a:alphaModFix/>
          </a:blip>
          <a:srcRect b="38627"/>
          <a:stretch/>
        </p:blipFill>
        <p:spPr>
          <a:xfrm>
            <a:off x="4622574" y="741932"/>
            <a:ext cx="388459" cy="420534"/>
          </a:xfrm>
          <a:prstGeom prst="rect">
            <a:avLst/>
          </a:prstGeom>
          <a:noFill/>
          <a:ln>
            <a:noFill/>
          </a:ln>
        </p:spPr>
      </p:pic>
      <p:pic>
        <p:nvPicPr>
          <p:cNvPr id="462" name="Google Shape;462;p29" descr="A black graduation cap with a tassel&#10;&#10;Description automatically generated"/>
          <p:cNvPicPr preferRelativeResize="0"/>
          <p:nvPr/>
        </p:nvPicPr>
        <p:blipFill rotWithShape="1">
          <a:blip r:embed="rId7">
            <a:alphaModFix/>
          </a:blip>
          <a:srcRect b="34464"/>
          <a:stretch/>
        </p:blipFill>
        <p:spPr>
          <a:xfrm>
            <a:off x="5567483" y="789208"/>
            <a:ext cx="509400" cy="362520"/>
          </a:xfrm>
          <a:prstGeom prst="rect">
            <a:avLst/>
          </a:prstGeom>
          <a:noFill/>
          <a:ln>
            <a:noFill/>
          </a:ln>
        </p:spPr>
      </p:pic>
      <p:pic>
        <p:nvPicPr>
          <p:cNvPr id="463" name="Google Shape;463;p29" descr="A black and white symbol with a check mark&#10;&#10;Description automatically generated"/>
          <p:cNvPicPr preferRelativeResize="0"/>
          <p:nvPr/>
        </p:nvPicPr>
        <p:blipFill rotWithShape="1">
          <a:blip r:embed="rId8">
            <a:alphaModFix/>
          </a:blip>
          <a:srcRect b="34015"/>
          <a:stretch/>
        </p:blipFill>
        <p:spPr>
          <a:xfrm>
            <a:off x="3599325" y="702000"/>
            <a:ext cx="719700" cy="484700"/>
          </a:xfrm>
          <a:prstGeom prst="rect">
            <a:avLst/>
          </a:prstGeom>
          <a:noFill/>
          <a:ln>
            <a:noFill/>
          </a:ln>
        </p:spPr>
      </p:pic>
      <p:pic>
        <p:nvPicPr>
          <p:cNvPr id="464" name="Google Shape;464;p29" descr="A black and white symbol with text&#10;&#10;Description automatically generated"/>
          <p:cNvPicPr preferRelativeResize="0"/>
          <p:nvPr/>
        </p:nvPicPr>
        <p:blipFill rotWithShape="1">
          <a:blip r:embed="rId9">
            <a:alphaModFix/>
          </a:blip>
          <a:srcRect l="12918" r="19971" b="31926"/>
          <a:stretch/>
        </p:blipFill>
        <p:spPr>
          <a:xfrm>
            <a:off x="6557480" y="748017"/>
            <a:ext cx="407160" cy="430200"/>
          </a:xfrm>
          <a:prstGeom prst="rect">
            <a:avLst/>
          </a:prstGeom>
          <a:noFill/>
          <a:ln>
            <a:noFill/>
          </a:ln>
        </p:spPr>
      </p:pic>
      <p:pic>
        <p:nvPicPr>
          <p:cNvPr id="465" name="Google Shape;465;p29" descr="A group of people with text&#10;&#10;Description automatically generated"/>
          <p:cNvPicPr preferRelativeResize="0"/>
          <p:nvPr/>
        </p:nvPicPr>
        <p:blipFill rotWithShape="1">
          <a:blip r:embed="rId10">
            <a:alphaModFix/>
          </a:blip>
          <a:srcRect r="14456" b="50000"/>
          <a:stretch/>
        </p:blipFill>
        <p:spPr>
          <a:xfrm>
            <a:off x="7445240" y="747195"/>
            <a:ext cx="466200" cy="378360"/>
          </a:xfrm>
          <a:prstGeom prst="rect">
            <a:avLst/>
          </a:prstGeom>
          <a:noFill/>
          <a:ln>
            <a:noFill/>
          </a:ln>
        </p:spPr>
      </p:pic>
      <p:pic>
        <p:nvPicPr>
          <p:cNvPr id="466" name="Google Shape;466;p29" descr="A black and white scale&#10;&#10;Description automatically generated"/>
          <p:cNvPicPr preferRelativeResize="0"/>
          <p:nvPr/>
        </p:nvPicPr>
        <p:blipFill rotWithShape="1">
          <a:blip r:embed="rId11">
            <a:alphaModFix/>
          </a:blip>
          <a:srcRect t="3729" r="2846" b="36217"/>
          <a:stretch/>
        </p:blipFill>
        <p:spPr>
          <a:xfrm>
            <a:off x="9611545" y="662433"/>
            <a:ext cx="591120" cy="355320"/>
          </a:xfrm>
          <a:prstGeom prst="rect">
            <a:avLst/>
          </a:prstGeom>
          <a:noFill/>
          <a:ln>
            <a:noFill/>
          </a:ln>
        </p:spPr>
      </p:pic>
      <p:sp>
        <p:nvSpPr>
          <p:cNvPr id="467" name="Google Shape;467;p29"/>
          <p:cNvSpPr txBox="1"/>
          <p:nvPr/>
        </p:nvSpPr>
        <p:spPr>
          <a:xfrm>
            <a:off x="3877700" y="3730700"/>
            <a:ext cx="2389800" cy="246300"/>
          </a:xfrm>
          <a:prstGeom prst="rect">
            <a:avLst/>
          </a:prstGeom>
          <a:noFill/>
          <a:ln>
            <a:noFill/>
          </a:ln>
        </p:spPr>
        <p:txBody>
          <a:bodyPr spcFirstLastPara="1" wrap="square" lIns="91425" tIns="45700" rIns="91425" bIns="45700" anchor="t" anchorCtr="1">
            <a:noAutofit/>
          </a:bodyPr>
          <a:lstStyle/>
          <a:p>
            <a:pPr marL="0" lvl="0" indent="0" algn="l" rtl="0">
              <a:spcBef>
                <a:spcPts val="0"/>
              </a:spcBef>
              <a:spcAft>
                <a:spcPts val="0"/>
              </a:spcAft>
              <a:buNone/>
            </a:pPr>
            <a:endParaRPr sz="600" b="1"/>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Certified Recovery Mentor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Peer Support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Peer Mentor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Forensic Peer Support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Outreach Peer Support Specialist</a:t>
            </a:r>
            <a:endParaRPr sz="900" b="1">
              <a:solidFill>
                <a:schemeClr val="dk1"/>
              </a:solidFill>
            </a:endParaRPr>
          </a:p>
          <a:p>
            <a:pPr marL="0" lvl="0" indent="0" algn="l" rtl="0">
              <a:lnSpc>
                <a:spcPct val="115000"/>
              </a:lnSpc>
              <a:spcBef>
                <a:spcPts val="0"/>
              </a:spcBef>
              <a:spcAft>
                <a:spcPts val="0"/>
              </a:spcAft>
              <a:buSzPts val="1100"/>
              <a:buNone/>
            </a:pPr>
            <a:r>
              <a:rPr lang="en-US" sz="900" b="1">
                <a:solidFill>
                  <a:schemeClr val="dk1"/>
                </a:solidFill>
              </a:rPr>
              <a:t>Culturally Specific Recovery Support</a:t>
            </a:r>
            <a:endParaRPr sz="900" b="1">
              <a:solidFill>
                <a:schemeClr val="dk1"/>
              </a:solidFill>
            </a:endParaRPr>
          </a:p>
          <a:p>
            <a:pPr marL="0" lvl="0" indent="0" algn="l" rtl="0">
              <a:lnSpc>
                <a:spcPct val="115000"/>
              </a:lnSpc>
              <a:spcBef>
                <a:spcPts val="0"/>
              </a:spcBef>
              <a:spcAft>
                <a:spcPts val="0"/>
              </a:spcAft>
              <a:buSzPts val="1100"/>
              <a:buNone/>
            </a:pPr>
            <a:r>
              <a:rPr lang="en-US" sz="900" b="1">
                <a:solidFill>
                  <a:schemeClr val="dk1"/>
                </a:solidFill>
              </a:rPr>
              <a:t>Recovery Navigator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Barracks Support Staff</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Residential Support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Residential Aide</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Patient Care Assistant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Street Outreach Worker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Engagement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Workforce Navigator</a:t>
            </a:r>
            <a:endParaRPr sz="900" b="1"/>
          </a:p>
          <a:p>
            <a:pPr marL="0" marR="0" lvl="0" indent="0" algn="ctr" rtl="0">
              <a:lnSpc>
                <a:spcPct val="100000"/>
              </a:lnSpc>
              <a:spcBef>
                <a:spcPts val="0"/>
              </a:spcBef>
              <a:spcAft>
                <a:spcPts val="0"/>
              </a:spcAft>
              <a:buNone/>
            </a:pPr>
            <a:endParaRPr sz="600" b="1"/>
          </a:p>
          <a:p>
            <a:pPr marL="0" marR="0" lvl="0" indent="0" algn="l" rtl="0">
              <a:lnSpc>
                <a:spcPct val="100000"/>
              </a:lnSpc>
              <a:spcBef>
                <a:spcPts val="0"/>
              </a:spcBef>
              <a:spcAft>
                <a:spcPts val="0"/>
              </a:spcAft>
              <a:buNone/>
            </a:pPr>
            <a:endParaRPr sz="600" b="1"/>
          </a:p>
        </p:txBody>
      </p:sp>
      <p:sp>
        <p:nvSpPr>
          <p:cNvPr id="468" name="Google Shape;468;p29"/>
          <p:cNvSpPr txBox="1"/>
          <p:nvPr/>
        </p:nvSpPr>
        <p:spPr>
          <a:xfrm>
            <a:off x="7049250" y="1373622"/>
            <a:ext cx="12510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Retention</a:t>
            </a:r>
            <a:endParaRPr sz="900" b="0" i="0" u="none" strike="noStrike" cap="none">
              <a:latin typeface="Arial"/>
              <a:ea typeface="Arial"/>
              <a:cs typeface="Arial"/>
              <a:sym typeface="Arial"/>
            </a:endParaRPr>
          </a:p>
        </p:txBody>
      </p:sp>
      <p:sp>
        <p:nvSpPr>
          <p:cNvPr id="469" name="Google Shape;469;p29"/>
          <p:cNvSpPr/>
          <p:nvPr/>
        </p:nvSpPr>
        <p:spPr>
          <a:xfrm>
            <a:off x="7297549" y="2059563"/>
            <a:ext cx="1251000" cy="763200"/>
          </a:xfrm>
          <a:prstGeom prst="rightArrowCallout">
            <a:avLst>
              <a:gd name="adj1" fmla="val 25000"/>
              <a:gd name="adj2" fmla="val 25000"/>
              <a:gd name="adj3" fmla="val 25000"/>
              <a:gd name="adj4" fmla="val 64977"/>
            </a:avLst>
          </a:prstGeom>
          <a:solidFill>
            <a:srgbClr val="1C458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chemeClr val="lt1"/>
                </a:solidFill>
              </a:rPr>
              <a:t>Non-Degree Pathway</a:t>
            </a:r>
            <a:endParaRPr sz="1200"/>
          </a:p>
        </p:txBody>
      </p:sp>
      <p:sp>
        <p:nvSpPr>
          <p:cNvPr id="470" name="Google Shape;470;p29"/>
          <p:cNvSpPr/>
          <p:nvPr/>
        </p:nvSpPr>
        <p:spPr>
          <a:xfrm>
            <a:off x="7242750" y="5732525"/>
            <a:ext cx="1425300" cy="763200"/>
          </a:xfrm>
          <a:prstGeom prst="rightArrowCallout">
            <a:avLst>
              <a:gd name="adj1" fmla="val 25000"/>
              <a:gd name="adj2" fmla="val 25000"/>
              <a:gd name="adj3" fmla="val 25000"/>
              <a:gd name="adj4" fmla="val 64977"/>
            </a:avLst>
          </a:prstGeom>
          <a:solidFill>
            <a:srgbClr val="274E1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chemeClr val="lt1"/>
                </a:solidFill>
              </a:rPr>
              <a:t>Apprenticeship Pathway</a:t>
            </a:r>
            <a:endParaRPr sz="1200"/>
          </a:p>
        </p:txBody>
      </p:sp>
      <p:sp>
        <p:nvSpPr>
          <p:cNvPr id="471" name="Google Shape;471;p29"/>
          <p:cNvSpPr/>
          <p:nvPr/>
        </p:nvSpPr>
        <p:spPr>
          <a:xfrm>
            <a:off x="7262050" y="4272400"/>
            <a:ext cx="1305300" cy="763200"/>
          </a:xfrm>
          <a:prstGeom prst="rightArrowCallout">
            <a:avLst>
              <a:gd name="adj1" fmla="val 25000"/>
              <a:gd name="adj2" fmla="val 25000"/>
              <a:gd name="adj3" fmla="val 25000"/>
              <a:gd name="adj4" fmla="val 64977"/>
            </a:avLst>
          </a:prstGeom>
          <a:solidFill>
            <a:srgbClr val="66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chemeClr val="lt1"/>
                </a:solidFill>
              </a:rPr>
              <a:t>Degree Pathway</a:t>
            </a:r>
            <a:endParaRPr sz="1200"/>
          </a:p>
        </p:txBody>
      </p:sp>
      <p:sp>
        <p:nvSpPr>
          <p:cNvPr id="472" name="Google Shape;472;p29"/>
          <p:cNvSpPr/>
          <p:nvPr/>
        </p:nvSpPr>
        <p:spPr>
          <a:xfrm>
            <a:off x="8603625" y="1881363"/>
            <a:ext cx="1305300" cy="412200"/>
          </a:xfrm>
          <a:prstGeom prst="homePlate">
            <a:avLst>
              <a:gd name="adj" fmla="val 50000"/>
            </a:avLst>
          </a:prstGeom>
          <a:solidFill>
            <a:srgbClr val="1C458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Certified Recovery Mentor / Peer Support</a:t>
            </a:r>
            <a:endParaRPr sz="800">
              <a:solidFill>
                <a:srgbClr val="FFFFFF"/>
              </a:solidFill>
              <a:latin typeface="Roboto"/>
              <a:ea typeface="Roboto"/>
              <a:cs typeface="Roboto"/>
              <a:sym typeface="Roboto"/>
            </a:endParaRPr>
          </a:p>
        </p:txBody>
      </p:sp>
      <p:sp>
        <p:nvSpPr>
          <p:cNvPr id="473" name="Google Shape;473;p29"/>
          <p:cNvSpPr/>
          <p:nvPr/>
        </p:nvSpPr>
        <p:spPr>
          <a:xfrm>
            <a:off x="9743499" y="1881213"/>
            <a:ext cx="1173300" cy="412200"/>
          </a:xfrm>
          <a:prstGeom prst="chevron">
            <a:avLst>
              <a:gd name="adj" fmla="val 50000"/>
            </a:avLst>
          </a:prstGeom>
          <a:solidFill>
            <a:srgbClr val="1155C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CRM II</a:t>
            </a:r>
            <a:endParaRPr sz="800">
              <a:solidFill>
                <a:srgbClr val="FFFFFF"/>
              </a:solidFill>
              <a:latin typeface="Roboto"/>
              <a:ea typeface="Roboto"/>
              <a:cs typeface="Roboto"/>
              <a:sym typeface="Roboto"/>
            </a:endParaRPr>
          </a:p>
        </p:txBody>
      </p:sp>
      <p:sp>
        <p:nvSpPr>
          <p:cNvPr id="474" name="Google Shape;474;p29"/>
          <p:cNvSpPr/>
          <p:nvPr/>
        </p:nvSpPr>
        <p:spPr>
          <a:xfrm>
            <a:off x="10774673" y="1881213"/>
            <a:ext cx="1173300" cy="4122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CRM Peer Supervisor / Mentor</a:t>
            </a:r>
            <a:endParaRPr sz="800">
              <a:solidFill>
                <a:srgbClr val="FFFFFF"/>
              </a:solidFill>
              <a:latin typeface="Roboto"/>
              <a:ea typeface="Roboto"/>
              <a:cs typeface="Roboto"/>
              <a:sym typeface="Roboto"/>
            </a:endParaRPr>
          </a:p>
        </p:txBody>
      </p:sp>
      <p:sp>
        <p:nvSpPr>
          <p:cNvPr id="475" name="Google Shape;475;p29"/>
          <p:cNvSpPr/>
          <p:nvPr/>
        </p:nvSpPr>
        <p:spPr>
          <a:xfrm>
            <a:off x="9831968" y="3345817"/>
            <a:ext cx="1111800" cy="462900"/>
          </a:xfrm>
          <a:prstGeom prst="chevron">
            <a:avLst>
              <a:gd name="adj" fmla="val 50000"/>
            </a:avLst>
          </a:prstGeom>
          <a:solidFill>
            <a:srgbClr val="1155C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chemeClr val="lt1"/>
                </a:solidFill>
                <a:latin typeface="Roboto"/>
                <a:ea typeface="Roboto"/>
                <a:cs typeface="Roboto"/>
                <a:sym typeface="Roboto"/>
              </a:rPr>
              <a:t>QMHA-I</a:t>
            </a:r>
            <a:endParaRPr sz="1900">
              <a:solidFill>
                <a:srgbClr val="FFFFFF"/>
              </a:solidFill>
              <a:latin typeface="Roboto"/>
              <a:ea typeface="Roboto"/>
              <a:cs typeface="Roboto"/>
              <a:sym typeface="Roboto"/>
            </a:endParaRPr>
          </a:p>
        </p:txBody>
      </p:sp>
      <p:sp>
        <p:nvSpPr>
          <p:cNvPr id="476" name="Google Shape;476;p29"/>
          <p:cNvSpPr/>
          <p:nvPr/>
        </p:nvSpPr>
        <p:spPr>
          <a:xfrm>
            <a:off x="10774956" y="3345817"/>
            <a:ext cx="1111800" cy="4629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chemeClr val="lt1"/>
                </a:solidFill>
                <a:latin typeface="Roboto"/>
                <a:ea typeface="Roboto"/>
                <a:cs typeface="Roboto"/>
                <a:sym typeface="Roboto"/>
              </a:rPr>
              <a:t>QMHA-II</a:t>
            </a:r>
            <a:endParaRPr sz="1900">
              <a:solidFill>
                <a:srgbClr val="FFFFFF"/>
              </a:solidFill>
              <a:latin typeface="Roboto"/>
              <a:ea typeface="Roboto"/>
              <a:cs typeface="Roboto"/>
              <a:sym typeface="Roboto"/>
            </a:endParaRPr>
          </a:p>
        </p:txBody>
      </p:sp>
      <p:sp>
        <p:nvSpPr>
          <p:cNvPr id="477" name="Google Shape;477;p29"/>
          <p:cNvSpPr/>
          <p:nvPr/>
        </p:nvSpPr>
        <p:spPr>
          <a:xfrm>
            <a:off x="8603625" y="3345825"/>
            <a:ext cx="1379400" cy="462900"/>
          </a:xfrm>
          <a:prstGeom prst="homePlate">
            <a:avLst>
              <a:gd name="adj" fmla="val 50000"/>
            </a:avLst>
          </a:prstGeom>
          <a:solidFill>
            <a:srgbClr val="1C458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Qualified Mental Health Associate - QMHA -R</a:t>
            </a:r>
            <a:endParaRPr sz="800">
              <a:solidFill>
                <a:srgbClr val="FFFFFF"/>
              </a:solidFill>
              <a:latin typeface="Roboto"/>
              <a:ea typeface="Roboto"/>
              <a:cs typeface="Roboto"/>
              <a:sym typeface="Roboto"/>
            </a:endParaRPr>
          </a:p>
        </p:txBody>
      </p:sp>
      <p:sp>
        <p:nvSpPr>
          <p:cNvPr id="478" name="Google Shape;478;p29"/>
          <p:cNvSpPr/>
          <p:nvPr/>
        </p:nvSpPr>
        <p:spPr>
          <a:xfrm>
            <a:off x="10740938" y="4463475"/>
            <a:ext cx="1103100" cy="4002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latin typeface="Roboto"/>
                <a:ea typeface="Roboto"/>
                <a:cs typeface="Roboto"/>
                <a:sym typeface="Roboto"/>
              </a:rPr>
              <a:t>CADC-III</a:t>
            </a:r>
            <a:endParaRPr sz="700">
              <a:solidFill>
                <a:srgbClr val="FFFFFF"/>
              </a:solidFill>
              <a:latin typeface="Roboto"/>
              <a:ea typeface="Roboto"/>
              <a:cs typeface="Roboto"/>
              <a:sym typeface="Roboto"/>
            </a:endParaRPr>
          </a:p>
        </p:txBody>
      </p:sp>
      <p:sp>
        <p:nvSpPr>
          <p:cNvPr id="479" name="Google Shape;479;p29"/>
          <p:cNvSpPr/>
          <p:nvPr/>
        </p:nvSpPr>
        <p:spPr>
          <a:xfrm>
            <a:off x="8682852" y="4463591"/>
            <a:ext cx="1296000" cy="4002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latin typeface="Roboto"/>
                <a:ea typeface="Roboto"/>
                <a:cs typeface="Roboto"/>
                <a:sym typeface="Roboto"/>
              </a:rPr>
              <a:t>CADC-I</a:t>
            </a:r>
            <a:endParaRPr sz="700">
              <a:solidFill>
                <a:srgbClr val="FFFFFF"/>
              </a:solidFill>
              <a:latin typeface="Roboto"/>
              <a:ea typeface="Roboto"/>
              <a:cs typeface="Roboto"/>
              <a:sym typeface="Roboto"/>
            </a:endParaRPr>
          </a:p>
        </p:txBody>
      </p:sp>
      <p:sp>
        <p:nvSpPr>
          <p:cNvPr id="480" name="Google Shape;480;p29"/>
          <p:cNvSpPr/>
          <p:nvPr/>
        </p:nvSpPr>
        <p:spPr>
          <a:xfrm>
            <a:off x="9758631" y="4463475"/>
            <a:ext cx="1143000" cy="4002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latin typeface="Roboto"/>
                <a:ea typeface="Roboto"/>
                <a:cs typeface="Roboto"/>
                <a:sym typeface="Roboto"/>
              </a:rPr>
              <a:t>CADC-II</a:t>
            </a:r>
            <a:endParaRPr sz="700">
              <a:solidFill>
                <a:srgbClr val="FFFFFF"/>
              </a:solidFill>
              <a:latin typeface="Roboto"/>
              <a:ea typeface="Roboto"/>
              <a:cs typeface="Roboto"/>
              <a:sym typeface="Roboto"/>
            </a:endParaRPr>
          </a:p>
        </p:txBody>
      </p:sp>
      <p:sp>
        <p:nvSpPr>
          <p:cNvPr id="481" name="Google Shape;481;p29"/>
          <p:cNvSpPr/>
          <p:nvPr/>
        </p:nvSpPr>
        <p:spPr>
          <a:xfrm>
            <a:off x="8729663" y="5677156"/>
            <a:ext cx="2587500" cy="219300"/>
          </a:xfrm>
          <a:prstGeom prst="homePlate">
            <a:avLst>
              <a:gd name="adj" fmla="val 50000"/>
            </a:avLst>
          </a:prstGeom>
          <a:solidFill>
            <a:srgbClr val="274E1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QMHA</a:t>
            </a:r>
            <a:endParaRPr sz="800">
              <a:solidFill>
                <a:srgbClr val="FFFFFF"/>
              </a:solidFill>
              <a:latin typeface="Roboto"/>
              <a:ea typeface="Roboto"/>
              <a:cs typeface="Roboto"/>
              <a:sym typeface="Roboto"/>
            </a:endParaRPr>
          </a:p>
        </p:txBody>
      </p:sp>
      <p:sp>
        <p:nvSpPr>
          <p:cNvPr id="482" name="Google Shape;482;p29"/>
          <p:cNvSpPr/>
          <p:nvPr/>
        </p:nvSpPr>
        <p:spPr>
          <a:xfrm>
            <a:off x="8729638" y="6136806"/>
            <a:ext cx="2587500" cy="219300"/>
          </a:xfrm>
          <a:prstGeom prst="homePlate">
            <a:avLst>
              <a:gd name="adj" fmla="val 50000"/>
            </a:avLst>
          </a:prstGeom>
          <a:solidFill>
            <a:srgbClr val="38761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CADC </a:t>
            </a:r>
            <a:endParaRPr sz="800">
              <a:solidFill>
                <a:srgbClr val="FFFFFF"/>
              </a:solidFill>
              <a:latin typeface="Roboto"/>
              <a:ea typeface="Roboto"/>
              <a:cs typeface="Roboto"/>
              <a:sym typeface="Roboto"/>
            </a:endParaRPr>
          </a:p>
        </p:txBody>
      </p:sp>
      <p:sp>
        <p:nvSpPr>
          <p:cNvPr id="483" name="Google Shape;483;p29"/>
          <p:cNvSpPr/>
          <p:nvPr/>
        </p:nvSpPr>
        <p:spPr>
          <a:xfrm>
            <a:off x="67100" y="2544950"/>
            <a:ext cx="893100" cy="750000"/>
          </a:xfrm>
          <a:prstGeom prst="homePlate">
            <a:avLst>
              <a:gd name="adj" fmla="val 50000"/>
            </a:avLst>
          </a:prstGeom>
          <a:solidFill>
            <a:srgbClr val="0000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rPr>
              <a:t>Eligible + Suitable</a:t>
            </a:r>
            <a:endParaRPr sz="700">
              <a:solidFill>
                <a:srgbClr val="FFFFFF"/>
              </a:solidFill>
            </a:endParaRPr>
          </a:p>
        </p:txBody>
      </p:sp>
      <p:sp>
        <p:nvSpPr>
          <p:cNvPr id="484" name="Google Shape;484;p29"/>
          <p:cNvSpPr/>
          <p:nvPr/>
        </p:nvSpPr>
        <p:spPr>
          <a:xfrm>
            <a:off x="677087" y="2544950"/>
            <a:ext cx="1614600" cy="750000"/>
          </a:xfrm>
          <a:prstGeom prst="chevron">
            <a:avLst>
              <a:gd name="adj" fmla="val 50000"/>
            </a:avLst>
          </a:prstGeom>
          <a:solidFill>
            <a:srgbClr val="43434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rPr>
              <a:t>Completes Work-Readiness Training (40 hours)</a:t>
            </a:r>
            <a:endParaRPr sz="700">
              <a:solidFill>
                <a:srgbClr val="FFFFFF"/>
              </a:solidFill>
            </a:endParaRPr>
          </a:p>
        </p:txBody>
      </p:sp>
      <p:sp>
        <p:nvSpPr>
          <p:cNvPr id="485" name="Google Shape;485;p29"/>
          <p:cNvSpPr/>
          <p:nvPr/>
        </p:nvSpPr>
        <p:spPr>
          <a:xfrm>
            <a:off x="2000717" y="2544950"/>
            <a:ext cx="1361400" cy="750000"/>
          </a:xfrm>
          <a:prstGeom prst="chevron">
            <a:avLst>
              <a:gd name="adj" fmla="val 50000"/>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700">
                <a:solidFill>
                  <a:srgbClr val="FFFFFF"/>
                </a:solidFill>
              </a:rPr>
              <a:t>Completes CRM Training (40 hours)</a:t>
            </a:r>
            <a:endParaRPr sz="700">
              <a:solidFill>
                <a:srgbClr val="FFFFFF"/>
              </a:solidFill>
            </a:endParaRPr>
          </a:p>
        </p:txBody>
      </p:sp>
      <p:sp>
        <p:nvSpPr>
          <p:cNvPr id="486" name="Google Shape;486;p29"/>
          <p:cNvSpPr/>
          <p:nvPr/>
        </p:nvSpPr>
        <p:spPr>
          <a:xfrm>
            <a:off x="4093870" y="2544950"/>
            <a:ext cx="2140800" cy="750000"/>
          </a:xfrm>
          <a:prstGeom prst="chevron">
            <a:avLst>
              <a:gd name="adj" fmla="val 50000"/>
            </a:avLst>
          </a:prstGeom>
          <a:solidFill>
            <a:srgbClr val="B7B7B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rPr>
              <a:t>Get Hired by Employers</a:t>
            </a:r>
            <a:endParaRPr sz="700">
              <a:solidFill>
                <a:srgbClr val="FFFFFF"/>
              </a:solidFill>
            </a:endParaRPr>
          </a:p>
        </p:txBody>
      </p:sp>
      <p:sp>
        <p:nvSpPr>
          <p:cNvPr id="487" name="Google Shape;487;p29"/>
          <p:cNvSpPr/>
          <p:nvPr/>
        </p:nvSpPr>
        <p:spPr>
          <a:xfrm>
            <a:off x="3080012" y="2544950"/>
            <a:ext cx="1317000" cy="750000"/>
          </a:xfrm>
          <a:prstGeom prst="chevron">
            <a:avLst>
              <a:gd name="adj" fmla="val 50000"/>
            </a:avLst>
          </a:prstGeom>
          <a:solidFill>
            <a:srgbClr val="99999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rPr>
              <a:t>Attains CRM Certification</a:t>
            </a:r>
            <a:endParaRPr sz="700">
              <a:solidFill>
                <a:srgbClr val="FFFFFF"/>
              </a:solidFill>
            </a:endParaRPr>
          </a:p>
        </p:txBody>
      </p:sp>
      <p:sp>
        <p:nvSpPr>
          <p:cNvPr id="488" name="Google Shape;488;p29"/>
          <p:cNvSpPr txBox="1"/>
          <p:nvPr/>
        </p:nvSpPr>
        <p:spPr>
          <a:xfrm>
            <a:off x="-967875" y="-288075"/>
            <a:ext cx="573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9" name="Google Shape;489;p29"/>
          <p:cNvSpPr txBox="1"/>
          <p:nvPr/>
        </p:nvSpPr>
        <p:spPr>
          <a:xfrm>
            <a:off x="1537833" y="2184350"/>
            <a:ext cx="46968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Peer Worker Training Program</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30"/>
          <p:cNvSpPr txBox="1"/>
          <p:nvPr/>
        </p:nvSpPr>
        <p:spPr>
          <a:xfrm>
            <a:off x="126160" y="82255"/>
            <a:ext cx="11939700" cy="527700"/>
          </a:xfrm>
          <a:prstGeom prst="rect">
            <a:avLst/>
          </a:prstGeom>
          <a:noFill/>
          <a:ln w="9525" cap="flat" cmpd="sng">
            <a:solidFill>
              <a:srgbClr val="000000"/>
            </a:solidFill>
            <a:prstDash val="solid"/>
            <a:miter lim="8000"/>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3000" b="1"/>
              <a:t>Career Pathway Detailed</a:t>
            </a:r>
            <a:endParaRPr sz="3000" b="0" i="0" u="none" strike="noStrike" cap="none">
              <a:latin typeface="Arial"/>
              <a:ea typeface="Arial"/>
              <a:cs typeface="Arial"/>
              <a:sym typeface="Arial"/>
            </a:endParaRPr>
          </a:p>
        </p:txBody>
      </p:sp>
      <p:grpSp>
        <p:nvGrpSpPr>
          <p:cNvPr id="495" name="Google Shape;495;p30"/>
          <p:cNvGrpSpPr/>
          <p:nvPr/>
        </p:nvGrpSpPr>
        <p:grpSpPr>
          <a:xfrm>
            <a:off x="2353617" y="859257"/>
            <a:ext cx="3130849" cy="1377461"/>
            <a:chOff x="0" y="1189989"/>
            <a:chExt cx="3546900" cy="3482836"/>
          </a:xfrm>
        </p:grpSpPr>
        <p:sp>
          <p:nvSpPr>
            <p:cNvPr id="496" name="Google Shape;496;p30"/>
            <p:cNvSpPr/>
            <p:nvPr/>
          </p:nvSpPr>
          <p:spPr>
            <a:xfrm>
              <a:off x="0" y="1189989"/>
              <a:ext cx="3546900" cy="669000"/>
            </a:xfrm>
            <a:prstGeom prst="homePlate">
              <a:avLst>
                <a:gd name="adj" fmla="val 50000"/>
              </a:avLst>
            </a:prstGeom>
            <a:solidFill>
              <a:srgbClr val="1C458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Certified Recovery Mentor / Peer Support</a:t>
              </a:r>
              <a:endParaRPr sz="800">
                <a:solidFill>
                  <a:srgbClr val="FFFFFF"/>
                </a:solidFill>
                <a:latin typeface="Roboto"/>
                <a:ea typeface="Roboto"/>
                <a:cs typeface="Roboto"/>
                <a:sym typeface="Roboto"/>
              </a:endParaRPr>
            </a:p>
          </p:txBody>
        </p:sp>
        <p:sp>
          <p:nvSpPr>
            <p:cNvPr id="497" name="Google Shape;497;p30"/>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800">
                  <a:latin typeface="Roboto"/>
                  <a:ea typeface="Roboto"/>
                  <a:cs typeface="Roboto"/>
                  <a:sym typeface="Roboto"/>
                </a:rPr>
                <a:t>.</a:t>
              </a:r>
              <a:endParaRPr sz="800">
                <a:latin typeface="Roboto"/>
                <a:ea typeface="Roboto"/>
                <a:cs typeface="Roboto"/>
                <a:sym typeface="Roboto"/>
              </a:endParaRPr>
            </a:p>
          </p:txBody>
        </p:sp>
      </p:grpSp>
      <p:grpSp>
        <p:nvGrpSpPr>
          <p:cNvPr id="498" name="Google Shape;498;p30"/>
          <p:cNvGrpSpPr/>
          <p:nvPr/>
        </p:nvGrpSpPr>
        <p:grpSpPr>
          <a:xfrm>
            <a:off x="5133093" y="859157"/>
            <a:ext cx="2737450" cy="1377546"/>
            <a:chOff x="2944204" y="1189775"/>
            <a:chExt cx="3305700" cy="3483050"/>
          </a:xfrm>
        </p:grpSpPr>
        <p:sp>
          <p:nvSpPr>
            <p:cNvPr id="499" name="Google Shape;499;p30"/>
            <p:cNvSpPr/>
            <p:nvPr/>
          </p:nvSpPr>
          <p:spPr>
            <a:xfrm>
              <a:off x="2944204" y="1189775"/>
              <a:ext cx="3305700" cy="669000"/>
            </a:xfrm>
            <a:prstGeom prst="chevron">
              <a:avLst>
                <a:gd name="adj" fmla="val 50000"/>
              </a:avLst>
            </a:prstGeom>
            <a:solidFill>
              <a:srgbClr val="1155C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CRM II</a:t>
              </a:r>
              <a:endParaRPr sz="800">
                <a:solidFill>
                  <a:srgbClr val="FFFFFF"/>
                </a:solidFill>
                <a:latin typeface="Roboto"/>
                <a:ea typeface="Roboto"/>
                <a:cs typeface="Roboto"/>
                <a:sym typeface="Roboto"/>
              </a:endParaRPr>
            </a:p>
          </p:txBody>
        </p:sp>
        <p:sp>
          <p:nvSpPr>
            <p:cNvPr id="500" name="Google Shape;500;p30"/>
            <p:cNvSpPr txBox="1"/>
            <p:nvPr/>
          </p:nvSpPr>
          <p:spPr>
            <a:xfrm>
              <a:off x="3478949" y="2057125"/>
              <a:ext cx="2236200" cy="26157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800">
                <a:latin typeface="Roboto"/>
                <a:ea typeface="Roboto"/>
                <a:cs typeface="Roboto"/>
                <a:sym typeface="Roboto"/>
              </a:endParaRPr>
            </a:p>
          </p:txBody>
        </p:sp>
      </p:grpSp>
      <p:grpSp>
        <p:nvGrpSpPr>
          <p:cNvPr id="501" name="Google Shape;501;p30"/>
          <p:cNvGrpSpPr/>
          <p:nvPr/>
        </p:nvGrpSpPr>
        <p:grpSpPr>
          <a:xfrm>
            <a:off x="8716569" y="3165406"/>
            <a:ext cx="3383384" cy="1199219"/>
            <a:chOff x="5632317" y="1189775"/>
            <a:chExt cx="3305700" cy="3483064"/>
          </a:xfrm>
        </p:grpSpPr>
        <p:sp>
          <p:nvSpPr>
            <p:cNvPr id="502" name="Google Shape;502;p30"/>
            <p:cNvSpPr/>
            <p:nvPr/>
          </p:nvSpPr>
          <p:spPr>
            <a:xfrm>
              <a:off x="5632317" y="1189775"/>
              <a:ext cx="3305700" cy="6690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latin typeface="Roboto"/>
                  <a:ea typeface="Roboto"/>
                  <a:cs typeface="Roboto"/>
                  <a:sym typeface="Roboto"/>
                </a:rPr>
                <a:t>CADC-III</a:t>
              </a:r>
              <a:endParaRPr sz="700">
                <a:solidFill>
                  <a:srgbClr val="FFFFFF"/>
                </a:solidFill>
                <a:latin typeface="Roboto"/>
                <a:ea typeface="Roboto"/>
                <a:cs typeface="Roboto"/>
                <a:sym typeface="Roboto"/>
              </a:endParaRPr>
            </a:p>
          </p:txBody>
        </p:sp>
        <p:sp>
          <p:nvSpPr>
            <p:cNvPr id="503" name="Google Shape;503;p30"/>
            <p:cNvSpPr txBox="1"/>
            <p:nvPr/>
          </p:nvSpPr>
          <p:spPr>
            <a:xfrm>
              <a:off x="6167048" y="2057139"/>
              <a:ext cx="26745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700">
                  <a:solidFill>
                    <a:schemeClr val="dk1"/>
                  </a:solidFill>
                </a:rPr>
                <a:t>Minimum of a Masters Degree, including a minimum of 300 Hours of Alcohol, Drug, Addictions Education including the following topical hours: Basic Counseling Skills Group Counseling Skills A&amp;D Pharmacology HIV/AIDS Risk Assessment Risk Reduction Counseling Ethics Clinical Evaluation (ASAM) Cultural Diversity Co-occurring Disorders Addiction Treatment Evidence-Based Practices</a:t>
              </a:r>
              <a:endParaRPr sz="700">
                <a:latin typeface="Roboto"/>
                <a:ea typeface="Roboto"/>
                <a:cs typeface="Roboto"/>
                <a:sym typeface="Roboto"/>
              </a:endParaRPr>
            </a:p>
          </p:txBody>
        </p:sp>
      </p:grpSp>
      <p:grpSp>
        <p:nvGrpSpPr>
          <p:cNvPr id="504" name="Google Shape;504;p30"/>
          <p:cNvGrpSpPr/>
          <p:nvPr/>
        </p:nvGrpSpPr>
        <p:grpSpPr>
          <a:xfrm>
            <a:off x="2403369" y="3165472"/>
            <a:ext cx="3975720" cy="1199152"/>
            <a:chOff x="0" y="1189989"/>
            <a:chExt cx="3546900" cy="3482870"/>
          </a:xfrm>
        </p:grpSpPr>
        <p:sp>
          <p:nvSpPr>
            <p:cNvPr id="505" name="Google Shape;505;p30"/>
            <p:cNvSpPr/>
            <p:nvPr/>
          </p:nvSpPr>
          <p:spPr>
            <a:xfrm>
              <a:off x="0" y="1189989"/>
              <a:ext cx="3546900" cy="669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latin typeface="Roboto"/>
                  <a:ea typeface="Roboto"/>
                  <a:cs typeface="Roboto"/>
                  <a:sym typeface="Roboto"/>
                </a:rPr>
                <a:t>CADC-I</a:t>
              </a:r>
              <a:endParaRPr sz="700">
                <a:solidFill>
                  <a:srgbClr val="FFFFFF"/>
                </a:solidFill>
                <a:latin typeface="Roboto"/>
                <a:ea typeface="Roboto"/>
                <a:cs typeface="Roboto"/>
                <a:sym typeface="Roboto"/>
              </a:endParaRPr>
            </a:p>
          </p:txBody>
        </p:sp>
        <p:sp>
          <p:nvSpPr>
            <p:cNvPr id="506" name="Google Shape;506;p30"/>
            <p:cNvSpPr txBox="1"/>
            <p:nvPr/>
          </p:nvSpPr>
          <p:spPr>
            <a:xfrm>
              <a:off x="98552" y="2057160"/>
              <a:ext cx="2793000" cy="2615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700">
                  <a:solidFill>
                    <a:schemeClr val="dk1"/>
                  </a:solidFill>
                </a:rPr>
                <a:t>150 Hours of Alcohol, Drug, Addictions Education which must include: Basic Counseling Skills Group Counseling Skills A&amp;D Pharmacology HIV/AIDS Risk Assessment Risk Reduction Counseling Ethics Clinical Evaluation (ASAM)</a:t>
              </a:r>
              <a:endParaRPr sz="1300"/>
            </a:p>
          </p:txBody>
        </p:sp>
      </p:grpSp>
      <p:grpSp>
        <p:nvGrpSpPr>
          <p:cNvPr id="507" name="Google Shape;507;p30"/>
          <p:cNvGrpSpPr/>
          <p:nvPr/>
        </p:nvGrpSpPr>
        <p:grpSpPr>
          <a:xfrm>
            <a:off x="7325262" y="859173"/>
            <a:ext cx="2917941" cy="1377546"/>
            <a:chOff x="5632317" y="1189775"/>
            <a:chExt cx="3305700" cy="3483050"/>
          </a:xfrm>
        </p:grpSpPr>
        <p:sp>
          <p:nvSpPr>
            <p:cNvPr id="508" name="Google Shape;508;p30"/>
            <p:cNvSpPr/>
            <p:nvPr/>
          </p:nvSpPr>
          <p:spPr>
            <a:xfrm>
              <a:off x="5632317" y="1189775"/>
              <a:ext cx="3305700" cy="6690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CRM Peer Supervisor / Mentor</a:t>
              </a:r>
              <a:endParaRPr sz="800">
                <a:solidFill>
                  <a:srgbClr val="FFFFFF"/>
                </a:solidFill>
                <a:latin typeface="Roboto"/>
                <a:ea typeface="Roboto"/>
                <a:cs typeface="Roboto"/>
                <a:sym typeface="Roboto"/>
              </a:endParaRPr>
            </a:p>
          </p:txBody>
        </p:sp>
        <p:sp>
          <p:nvSpPr>
            <p:cNvPr id="509" name="Google Shape;509;p30"/>
            <p:cNvSpPr txBox="1"/>
            <p:nvPr/>
          </p:nvSpPr>
          <p:spPr>
            <a:xfrm>
              <a:off x="6167063"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800">
                <a:latin typeface="Roboto"/>
                <a:ea typeface="Roboto"/>
                <a:cs typeface="Roboto"/>
                <a:sym typeface="Roboto"/>
              </a:endParaRPr>
            </a:p>
          </p:txBody>
        </p:sp>
      </p:grpSp>
      <p:grpSp>
        <p:nvGrpSpPr>
          <p:cNvPr id="510" name="Google Shape;510;p30"/>
          <p:cNvGrpSpPr/>
          <p:nvPr/>
        </p:nvGrpSpPr>
        <p:grpSpPr>
          <a:xfrm>
            <a:off x="5703762" y="3165406"/>
            <a:ext cx="3506356" cy="1199219"/>
            <a:chOff x="2944204" y="1189775"/>
            <a:chExt cx="3305700" cy="3483064"/>
          </a:xfrm>
        </p:grpSpPr>
        <p:sp>
          <p:nvSpPr>
            <p:cNvPr id="511" name="Google Shape;511;p30"/>
            <p:cNvSpPr/>
            <p:nvPr/>
          </p:nvSpPr>
          <p:spPr>
            <a:xfrm>
              <a:off x="2944204" y="1189775"/>
              <a:ext cx="3305700" cy="669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700">
                  <a:solidFill>
                    <a:srgbClr val="FFFFFF"/>
                  </a:solidFill>
                  <a:latin typeface="Roboto"/>
                  <a:ea typeface="Roboto"/>
                  <a:cs typeface="Roboto"/>
                  <a:sym typeface="Roboto"/>
                </a:rPr>
                <a:t>CADC-II</a:t>
              </a:r>
              <a:endParaRPr sz="700">
                <a:solidFill>
                  <a:srgbClr val="FFFFFF"/>
                </a:solidFill>
                <a:latin typeface="Roboto"/>
                <a:ea typeface="Roboto"/>
                <a:cs typeface="Roboto"/>
                <a:sym typeface="Roboto"/>
              </a:endParaRPr>
            </a:p>
          </p:txBody>
        </p:sp>
        <p:sp>
          <p:nvSpPr>
            <p:cNvPr id="512" name="Google Shape;512;p30"/>
            <p:cNvSpPr txBox="1"/>
            <p:nvPr/>
          </p:nvSpPr>
          <p:spPr>
            <a:xfrm>
              <a:off x="3053323" y="2057139"/>
              <a:ext cx="31011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700">
                  <a:solidFill>
                    <a:schemeClr val="dk1"/>
                  </a:solidFill>
                </a:rPr>
                <a:t>Minimum of a Bachelor's Degree (or equivalency – 90 college credits plus additional training hours commensurate with education hours towards a baccalaureate degree) which must also include a minimum of 300 Hours of Alcohol, Drug, Addictions Education including the following topical hours: Basic Counseling Skills Group Counseling Skills A&amp;D Pharmacology HIV/AIDS Risk Assessment Risk Reduction Counseling Ethics Clinical Evaluation (ASAM) Cultural Diversity Co-occurring Disorders</a:t>
              </a:r>
              <a:endParaRPr sz="700">
                <a:latin typeface="Roboto"/>
                <a:ea typeface="Roboto"/>
                <a:cs typeface="Roboto"/>
                <a:sym typeface="Roboto"/>
              </a:endParaRPr>
            </a:p>
          </p:txBody>
        </p:sp>
      </p:grpSp>
      <p:grpSp>
        <p:nvGrpSpPr>
          <p:cNvPr id="513" name="Google Shape;513;p30"/>
          <p:cNvGrpSpPr/>
          <p:nvPr/>
        </p:nvGrpSpPr>
        <p:grpSpPr>
          <a:xfrm>
            <a:off x="5525283" y="1313164"/>
            <a:ext cx="2363155" cy="1088628"/>
            <a:chOff x="2263408" y="1082362"/>
            <a:chExt cx="2541300" cy="3590463"/>
          </a:xfrm>
        </p:grpSpPr>
        <p:sp>
          <p:nvSpPr>
            <p:cNvPr id="514" name="Google Shape;514;p30"/>
            <p:cNvSpPr/>
            <p:nvPr/>
          </p:nvSpPr>
          <p:spPr>
            <a:xfrm>
              <a:off x="2263408" y="1082362"/>
              <a:ext cx="2541300" cy="980100"/>
            </a:xfrm>
            <a:prstGeom prst="chevron">
              <a:avLst>
                <a:gd name="adj" fmla="val 50000"/>
              </a:avLst>
            </a:prstGeom>
            <a:solidFill>
              <a:srgbClr val="1155C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chemeClr val="lt1"/>
                  </a:solidFill>
                  <a:latin typeface="Roboto"/>
                  <a:ea typeface="Roboto"/>
                  <a:cs typeface="Roboto"/>
                  <a:sym typeface="Roboto"/>
                </a:rPr>
                <a:t>QMHA-I</a:t>
              </a:r>
              <a:endParaRPr sz="1900">
                <a:solidFill>
                  <a:srgbClr val="FFFFFF"/>
                </a:solidFill>
                <a:latin typeface="Roboto"/>
                <a:ea typeface="Roboto"/>
                <a:cs typeface="Roboto"/>
                <a:sym typeface="Roboto"/>
              </a:endParaRPr>
            </a:p>
          </p:txBody>
        </p:sp>
        <p:sp>
          <p:nvSpPr>
            <p:cNvPr id="515" name="Google Shape;515;p30"/>
            <p:cNvSpPr txBox="1"/>
            <p:nvPr/>
          </p:nvSpPr>
          <p:spPr>
            <a:xfrm>
              <a:off x="2512202" y="2057125"/>
              <a:ext cx="1905000" cy="2615700"/>
            </a:xfrm>
            <a:prstGeom prst="rect">
              <a:avLst/>
            </a:prstGeom>
            <a:solidFill>
              <a:schemeClr val="lt1"/>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800"/>
                <a:t>1,000 Supervised Hours</a:t>
              </a:r>
              <a:endParaRPr sz="800"/>
            </a:p>
          </p:txBody>
        </p:sp>
      </p:grpSp>
      <p:grpSp>
        <p:nvGrpSpPr>
          <p:cNvPr id="516" name="Google Shape;516;p30"/>
          <p:cNvGrpSpPr/>
          <p:nvPr/>
        </p:nvGrpSpPr>
        <p:grpSpPr>
          <a:xfrm>
            <a:off x="7799573" y="1313171"/>
            <a:ext cx="2363155" cy="1111525"/>
            <a:chOff x="4709176" y="1241488"/>
            <a:chExt cx="2541300" cy="3504179"/>
          </a:xfrm>
        </p:grpSpPr>
        <p:sp>
          <p:nvSpPr>
            <p:cNvPr id="517" name="Google Shape;517;p30"/>
            <p:cNvSpPr/>
            <p:nvPr/>
          </p:nvSpPr>
          <p:spPr>
            <a:xfrm>
              <a:off x="4709176" y="1241488"/>
              <a:ext cx="2541300" cy="9369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chemeClr val="lt1"/>
                  </a:solidFill>
                  <a:latin typeface="Roboto"/>
                  <a:ea typeface="Roboto"/>
                  <a:cs typeface="Roboto"/>
                  <a:sym typeface="Roboto"/>
                </a:rPr>
                <a:t>QMHA-II</a:t>
              </a:r>
              <a:endParaRPr sz="1900">
                <a:solidFill>
                  <a:srgbClr val="FFFFFF"/>
                </a:solidFill>
                <a:latin typeface="Roboto"/>
                <a:ea typeface="Roboto"/>
                <a:cs typeface="Roboto"/>
                <a:sym typeface="Roboto"/>
              </a:endParaRPr>
            </a:p>
          </p:txBody>
        </p:sp>
        <p:sp>
          <p:nvSpPr>
            <p:cNvPr id="518" name="Google Shape;518;p30"/>
            <p:cNvSpPr txBox="1"/>
            <p:nvPr/>
          </p:nvSpPr>
          <p:spPr>
            <a:xfrm>
              <a:off x="4741757" y="2129966"/>
              <a:ext cx="19050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800"/>
                <a:t>4,000 Supervised Hours</a:t>
              </a:r>
              <a:endParaRPr sz="800"/>
            </a:p>
          </p:txBody>
        </p:sp>
      </p:grpSp>
      <p:grpSp>
        <p:nvGrpSpPr>
          <p:cNvPr id="519" name="Google Shape;519;p30"/>
          <p:cNvGrpSpPr/>
          <p:nvPr/>
        </p:nvGrpSpPr>
        <p:grpSpPr>
          <a:xfrm>
            <a:off x="2353616" y="1313170"/>
            <a:ext cx="3289040" cy="1048679"/>
            <a:chOff x="18" y="1373015"/>
            <a:chExt cx="3546900" cy="3299810"/>
          </a:xfrm>
        </p:grpSpPr>
        <p:sp>
          <p:nvSpPr>
            <p:cNvPr id="520" name="Google Shape;520;p30"/>
            <p:cNvSpPr/>
            <p:nvPr/>
          </p:nvSpPr>
          <p:spPr>
            <a:xfrm>
              <a:off x="18" y="1373015"/>
              <a:ext cx="3546900" cy="935100"/>
            </a:xfrm>
            <a:prstGeom prst="homePlate">
              <a:avLst>
                <a:gd name="adj" fmla="val 50000"/>
              </a:avLst>
            </a:prstGeom>
            <a:solidFill>
              <a:srgbClr val="1C458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Qualified Mental Health Associate - QMHA -R</a:t>
              </a:r>
              <a:endParaRPr sz="800">
                <a:solidFill>
                  <a:srgbClr val="FFFFFF"/>
                </a:solidFill>
                <a:latin typeface="Roboto"/>
                <a:ea typeface="Roboto"/>
                <a:cs typeface="Roboto"/>
                <a:sym typeface="Roboto"/>
              </a:endParaRPr>
            </a:p>
          </p:txBody>
        </p:sp>
        <p:sp>
          <p:nvSpPr>
            <p:cNvPr id="521" name="Google Shape;521;p30"/>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800">
                  <a:solidFill>
                    <a:schemeClr val="dk1"/>
                  </a:solidFill>
                </a:rPr>
                <a:t>6,000 Experience Hours: (3 full-time years) of relevant behavioral health occupational experience - PSS, CRM, PWS</a:t>
              </a:r>
              <a:endParaRPr sz="800">
                <a:solidFill>
                  <a:schemeClr val="dk1"/>
                </a:solidFill>
              </a:endParaRPr>
            </a:p>
          </p:txBody>
        </p:sp>
      </p:grpSp>
      <p:sp>
        <p:nvSpPr>
          <p:cNvPr id="522" name="Google Shape;522;p30"/>
          <p:cNvSpPr/>
          <p:nvPr/>
        </p:nvSpPr>
        <p:spPr>
          <a:xfrm>
            <a:off x="332158" y="730528"/>
            <a:ext cx="1822800" cy="920700"/>
          </a:xfrm>
          <a:prstGeom prst="rightArrowCallout">
            <a:avLst>
              <a:gd name="adj1" fmla="val 25000"/>
              <a:gd name="adj2" fmla="val 25000"/>
              <a:gd name="adj3" fmla="val 25000"/>
              <a:gd name="adj4" fmla="val 64977"/>
            </a:avLst>
          </a:prstGeom>
          <a:solidFill>
            <a:srgbClr val="1C458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chemeClr val="lt1"/>
                </a:solidFill>
              </a:rPr>
              <a:t>Non-Degree Pathway</a:t>
            </a:r>
            <a:endParaRPr sz="1200"/>
          </a:p>
        </p:txBody>
      </p:sp>
      <p:sp>
        <p:nvSpPr>
          <p:cNvPr id="523" name="Google Shape;523;p30"/>
          <p:cNvSpPr/>
          <p:nvPr/>
        </p:nvSpPr>
        <p:spPr>
          <a:xfrm>
            <a:off x="332148" y="5317206"/>
            <a:ext cx="1822800" cy="920700"/>
          </a:xfrm>
          <a:prstGeom prst="rightArrowCallout">
            <a:avLst>
              <a:gd name="adj1" fmla="val 25000"/>
              <a:gd name="adj2" fmla="val 25000"/>
              <a:gd name="adj3" fmla="val 25000"/>
              <a:gd name="adj4" fmla="val 64977"/>
            </a:avLst>
          </a:prstGeom>
          <a:solidFill>
            <a:srgbClr val="274E1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chemeClr val="lt1"/>
                </a:solidFill>
              </a:rPr>
              <a:t>Apprenticeship Pathway</a:t>
            </a:r>
            <a:endParaRPr sz="1200"/>
          </a:p>
        </p:txBody>
      </p:sp>
      <p:sp>
        <p:nvSpPr>
          <p:cNvPr id="524" name="Google Shape;524;p30"/>
          <p:cNvSpPr/>
          <p:nvPr/>
        </p:nvSpPr>
        <p:spPr>
          <a:xfrm>
            <a:off x="332160" y="2331194"/>
            <a:ext cx="1822800" cy="920700"/>
          </a:xfrm>
          <a:prstGeom prst="rightArrowCallout">
            <a:avLst>
              <a:gd name="adj1" fmla="val 25000"/>
              <a:gd name="adj2" fmla="val 25000"/>
              <a:gd name="adj3" fmla="val 25000"/>
              <a:gd name="adj4" fmla="val 64977"/>
            </a:avLst>
          </a:prstGeom>
          <a:solidFill>
            <a:srgbClr val="66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b="1">
                <a:solidFill>
                  <a:schemeClr val="lt1"/>
                </a:solidFill>
              </a:rPr>
              <a:t>Degree Pathway</a:t>
            </a:r>
            <a:endParaRPr sz="1200"/>
          </a:p>
        </p:txBody>
      </p:sp>
      <p:grpSp>
        <p:nvGrpSpPr>
          <p:cNvPr id="525" name="Google Shape;525;p30"/>
          <p:cNvGrpSpPr/>
          <p:nvPr/>
        </p:nvGrpSpPr>
        <p:grpSpPr>
          <a:xfrm>
            <a:off x="4318587" y="4804345"/>
            <a:ext cx="3383388" cy="1377461"/>
            <a:chOff x="0" y="1189989"/>
            <a:chExt cx="3546900" cy="3482836"/>
          </a:xfrm>
        </p:grpSpPr>
        <p:sp>
          <p:nvSpPr>
            <p:cNvPr id="526" name="Google Shape;526;p30"/>
            <p:cNvSpPr/>
            <p:nvPr/>
          </p:nvSpPr>
          <p:spPr>
            <a:xfrm>
              <a:off x="0" y="1189989"/>
              <a:ext cx="3546900" cy="669000"/>
            </a:xfrm>
            <a:prstGeom prst="homePlate">
              <a:avLst>
                <a:gd name="adj" fmla="val 50000"/>
              </a:avLst>
            </a:prstGeom>
            <a:solidFill>
              <a:srgbClr val="274E1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QMHA</a:t>
              </a:r>
              <a:endParaRPr sz="800">
                <a:solidFill>
                  <a:srgbClr val="FFFFFF"/>
                </a:solidFill>
                <a:latin typeface="Roboto"/>
                <a:ea typeface="Roboto"/>
                <a:cs typeface="Roboto"/>
                <a:sym typeface="Roboto"/>
              </a:endParaRPr>
            </a:p>
          </p:txBody>
        </p:sp>
        <p:sp>
          <p:nvSpPr>
            <p:cNvPr id="527" name="Google Shape;527;p30"/>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800">
                  <a:latin typeface="Roboto"/>
                  <a:ea typeface="Roboto"/>
                  <a:cs typeface="Roboto"/>
                  <a:sym typeface="Roboto"/>
                </a:rPr>
                <a:t>.</a:t>
              </a:r>
              <a:endParaRPr sz="800">
                <a:latin typeface="Roboto"/>
                <a:ea typeface="Roboto"/>
                <a:cs typeface="Roboto"/>
                <a:sym typeface="Roboto"/>
              </a:endParaRPr>
            </a:p>
          </p:txBody>
        </p:sp>
      </p:grpSp>
      <p:sp>
        <p:nvSpPr>
          <p:cNvPr id="528" name="Google Shape;528;p30"/>
          <p:cNvSpPr txBox="1"/>
          <p:nvPr/>
        </p:nvSpPr>
        <p:spPr>
          <a:xfrm>
            <a:off x="7924307" y="5861295"/>
            <a:ext cx="3601800" cy="103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sz="800"/>
              <a:t>Complete 2,000 hours of on the job training and complete the apprenticeship with the 1,000 hours required for CADC-I certification. Receive clinical supervision by a MHACBO-certified CADC-II clinician.</a:t>
            </a:r>
            <a:endParaRPr sz="800"/>
          </a:p>
        </p:txBody>
      </p:sp>
      <p:sp>
        <p:nvSpPr>
          <p:cNvPr id="529" name="Google Shape;529;p30"/>
          <p:cNvSpPr/>
          <p:nvPr/>
        </p:nvSpPr>
        <p:spPr>
          <a:xfrm>
            <a:off x="8063480" y="4803001"/>
            <a:ext cx="3130800" cy="264600"/>
          </a:xfrm>
          <a:prstGeom prst="homePlate">
            <a:avLst>
              <a:gd name="adj" fmla="val 50000"/>
            </a:avLst>
          </a:prstGeom>
          <a:solidFill>
            <a:srgbClr val="38761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CADC </a:t>
            </a:r>
            <a:endParaRPr sz="800">
              <a:solidFill>
                <a:srgbClr val="FFFFFF"/>
              </a:solidFill>
              <a:latin typeface="Roboto"/>
              <a:ea typeface="Roboto"/>
              <a:cs typeface="Roboto"/>
              <a:sym typeface="Roboto"/>
            </a:endParaRPr>
          </a:p>
        </p:txBody>
      </p:sp>
      <p:sp>
        <p:nvSpPr>
          <p:cNvPr id="530" name="Google Shape;530;p30"/>
          <p:cNvSpPr txBox="1"/>
          <p:nvPr/>
        </p:nvSpPr>
        <p:spPr>
          <a:xfrm>
            <a:off x="4230577" y="5067600"/>
            <a:ext cx="3532200" cy="969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800"/>
              <a:t>Over 12 months- self-paced, lasting about 8 weeks per course earning a total of 22.5 quarter college credits (15 semester credits).</a:t>
            </a:r>
            <a:endParaRPr sz="800">
              <a:solidFill>
                <a:schemeClr val="dk1"/>
              </a:solidFill>
            </a:endParaRPr>
          </a:p>
        </p:txBody>
      </p:sp>
      <p:sp>
        <p:nvSpPr>
          <p:cNvPr id="531" name="Google Shape;531;p30"/>
          <p:cNvSpPr txBox="1"/>
          <p:nvPr/>
        </p:nvSpPr>
        <p:spPr>
          <a:xfrm>
            <a:off x="2189750" y="5293368"/>
            <a:ext cx="1513800" cy="264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a:t>Education</a:t>
            </a:r>
            <a:endParaRPr sz="900" b="0" i="0" u="none" strike="noStrike" cap="none">
              <a:latin typeface="Arial"/>
              <a:ea typeface="Arial"/>
              <a:cs typeface="Arial"/>
              <a:sym typeface="Arial"/>
            </a:endParaRPr>
          </a:p>
        </p:txBody>
      </p:sp>
      <p:sp>
        <p:nvSpPr>
          <p:cNvPr id="532" name="Google Shape;532;p30"/>
          <p:cNvSpPr txBox="1"/>
          <p:nvPr/>
        </p:nvSpPr>
        <p:spPr>
          <a:xfrm>
            <a:off x="2242248" y="5973299"/>
            <a:ext cx="1854000" cy="264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a:t>On-the-Job Training</a:t>
            </a:r>
            <a:endParaRPr sz="900" b="0" i="0" u="none" strike="noStrike" cap="none">
              <a:latin typeface="Arial"/>
              <a:ea typeface="Arial"/>
              <a:cs typeface="Arial"/>
              <a:sym typeface="Arial"/>
            </a:endParaRPr>
          </a:p>
        </p:txBody>
      </p:sp>
      <p:sp>
        <p:nvSpPr>
          <p:cNvPr id="533" name="Google Shape;533;p30"/>
          <p:cNvSpPr txBox="1"/>
          <p:nvPr/>
        </p:nvSpPr>
        <p:spPr>
          <a:xfrm>
            <a:off x="4240475" y="5861300"/>
            <a:ext cx="3601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Receive clinical supervision from employer and receive ‘on-the-job training’ from QMHA-certified colleagues. </a:t>
            </a:r>
            <a:endParaRPr sz="800"/>
          </a:p>
        </p:txBody>
      </p:sp>
      <p:sp>
        <p:nvSpPr>
          <p:cNvPr id="534" name="Google Shape;534;p30"/>
          <p:cNvSpPr txBox="1"/>
          <p:nvPr/>
        </p:nvSpPr>
        <p:spPr>
          <a:xfrm>
            <a:off x="7984413" y="5153076"/>
            <a:ext cx="3288900" cy="969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800"/>
              <a:t>Over 12 months- combination of scheduled (two 10-week long courses) and self-paced learning. These 6 courses satisfy the MHACBo requirements of 150 education hours for the CADC-I credential</a:t>
            </a:r>
            <a:endParaRPr sz="800"/>
          </a:p>
        </p:txBody>
      </p:sp>
      <p:sp>
        <p:nvSpPr>
          <p:cNvPr id="535" name="Google Shape;535;p30"/>
          <p:cNvSpPr/>
          <p:nvPr/>
        </p:nvSpPr>
        <p:spPr>
          <a:xfrm>
            <a:off x="5642648" y="2428450"/>
            <a:ext cx="2880300" cy="297300"/>
          </a:xfrm>
          <a:prstGeom prst="chevron">
            <a:avLst>
              <a:gd name="adj" fmla="val 50000"/>
            </a:avLst>
          </a:prstGeom>
          <a:solidFill>
            <a:srgbClr val="9900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chemeClr val="lt1"/>
                </a:solidFill>
                <a:latin typeface="Roboto"/>
                <a:ea typeface="Roboto"/>
                <a:cs typeface="Roboto"/>
                <a:sym typeface="Roboto"/>
              </a:rPr>
              <a:t>QMHA-I</a:t>
            </a:r>
            <a:endParaRPr sz="1900">
              <a:solidFill>
                <a:srgbClr val="FFFFFF"/>
              </a:solidFill>
              <a:latin typeface="Roboto"/>
              <a:ea typeface="Roboto"/>
              <a:cs typeface="Roboto"/>
              <a:sym typeface="Roboto"/>
            </a:endParaRPr>
          </a:p>
        </p:txBody>
      </p:sp>
      <p:grpSp>
        <p:nvGrpSpPr>
          <p:cNvPr id="536" name="Google Shape;536;p30"/>
          <p:cNvGrpSpPr/>
          <p:nvPr/>
        </p:nvGrpSpPr>
        <p:grpSpPr>
          <a:xfrm>
            <a:off x="8393530" y="2428450"/>
            <a:ext cx="3506486" cy="1111525"/>
            <a:chOff x="4709176" y="1241488"/>
            <a:chExt cx="2541300" cy="3504179"/>
          </a:xfrm>
        </p:grpSpPr>
        <p:sp>
          <p:nvSpPr>
            <p:cNvPr id="537" name="Google Shape;537;p30"/>
            <p:cNvSpPr/>
            <p:nvPr/>
          </p:nvSpPr>
          <p:spPr>
            <a:xfrm>
              <a:off x="4709176" y="1241488"/>
              <a:ext cx="2541300" cy="936900"/>
            </a:xfrm>
            <a:prstGeom prst="chevron">
              <a:avLst>
                <a:gd name="adj" fmla="val 50000"/>
              </a:avLst>
            </a:prstGeom>
            <a:solidFill>
              <a:srgbClr val="CC00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chemeClr val="lt1"/>
                  </a:solidFill>
                  <a:latin typeface="Roboto"/>
                  <a:ea typeface="Roboto"/>
                  <a:cs typeface="Roboto"/>
                  <a:sym typeface="Roboto"/>
                </a:rPr>
                <a:t>QMHA-II</a:t>
              </a:r>
              <a:endParaRPr sz="1900">
                <a:solidFill>
                  <a:srgbClr val="FFFFFF"/>
                </a:solidFill>
                <a:latin typeface="Roboto"/>
                <a:ea typeface="Roboto"/>
                <a:cs typeface="Roboto"/>
                <a:sym typeface="Roboto"/>
              </a:endParaRPr>
            </a:p>
          </p:txBody>
        </p:sp>
        <p:sp>
          <p:nvSpPr>
            <p:cNvPr id="538" name="Google Shape;538;p30"/>
            <p:cNvSpPr txBox="1"/>
            <p:nvPr/>
          </p:nvSpPr>
          <p:spPr>
            <a:xfrm>
              <a:off x="4741757" y="2129966"/>
              <a:ext cx="19050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800"/>
            </a:p>
          </p:txBody>
        </p:sp>
      </p:grpSp>
      <p:grpSp>
        <p:nvGrpSpPr>
          <p:cNvPr id="539" name="Google Shape;539;p30"/>
          <p:cNvGrpSpPr/>
          <p:nvPr/>
        </p:nvGrpSpPr>
        <p:grpSpPr>
          <a:xfrm>
            <a:off x="2467791" y="2428445"/>
            <a:ext cx="3289040" cy="1048679"/>
            <a:chOff x="18" y="1373015"/>
            <a:chExt cx="3546900" cy="3299810"/>
          </a:xfrm>
        </p:grpSpPr>
        <p:sp>
          <p:nvSpPr>
            <p:cNvPr id="540" name="Google Shape;540;p30"/>
            <p:cNvSpPr/>
            <p:nvPr/>
          </p:nvSpPr>
          <p:spPr>
            <a:xfrm>
              <a:off x="18" y="1373015"/>
              <a:ext cx="3546900" cy="935100"/>
            </a:xfrm>
            <a:prstGeom prst="homePlate">
              <a:avLst>
                <a:gd name="adj" fmla="val 50000"/>
              </a:avLst>
            </a:prstGeom>
            <a:solidFill>
              <a:srgbClr val="5B0F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800">
                  <a:solidFill>
                    <a:srgbClr val="FFFFFF"/>
                  </a:solidFill>
                  <a:latin typeface="Roboto"/>
                  <a:ea typeface="Roboto"/>
                  <a:cs typeface="Roboto"/>
                  <a:sym typeface="Roboto"/>
                </a:rPr>
                <a:t>Qualified Mental Health Associate - QMHA -R</a:t>
              </a:r>
              <a:endParaRPr sz="800">
                <a:solidFill>
                  <a:srgbClr val="FFFFFF"/>
                </a:solidFill>
                <a:latin typeface="Roboto"/>
                <a:ea typeface="Roboto"/>
                <a:cs typeface="Roboto"/>
                <a:sym typeface="Roboto"/>
              </a:endParaRPr>
            </a:p>
          </p:txBody>
        </p:sp>
        <p:sp>
          <p:nvSpPr>
            <p:cNvPr id="541" name="Google Shape;541;p30"/>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endParaRPr sz="800">
                <a:solidFill>
                  <a:schemeClr val="dk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6"/>
        <p:cNvGrpSpPr/>
        <p:nvPr/>
      </p:nvGrpSpPr>
      <p:grpSpPr>
        <a:xfrm>
          <a:off x="0" y="0"/>
          <a:ext cx="0" cy="0"/>
          <a:chOff x="0" y="0"/>
          <a:chExt cx="0" cy="0"/>
        </a:xfrm>
      </p:grpSpPr>
      <p:sp>
        <p:nvSpPr>
          <p:cNvPr id="547" name="Google Shape;547;p31"/>
          <p:cNvSpPr txBox="1">
            <a:spLocks noGrp="1"/>
          </p:cNvSpPr>
          <p:nvPr>
            <p:ph type="title"/>
          </p:nvPr>
        </p:nvSpPr>
        <p:spPr>
          <a:xfrm>
            <a:off x="838080" y="365040"/>
            <a:ext cx="10515600" cy="1325400"/>
          </a:xfrm>
          <a:prstGeom prst="rect">
            <a:avLst/>
          </a:prstGeom>
        </p:spPr>
        <p:txBody>
          <a:bodyPr spcFirstLastPara="1" wrap="square" lIns="0" tIns="0" rIns="0" bIns="0" anchor="ctr" anchorCtr="1">
            <a:normAutofit/>
          </a:bodyPr>
          <a:lstStyle/>
          <a:p>
            <a:pPr marL="0" lvl="0" indent="0" algn="l" rtl="0">
              <a:lnSpc>
                <a:spcPct val="90000"/>
              </a:lnSpc>
              <a:spcBef>
                <a:spcPts val="0"/>
              </a:spcBef>
              <a:spcAft>
                <a:spcPts val="0"/>
              </a:spcAft>
              <a:buClr>
                <a:schemeClr val="dk1"/>
              </a:buClr>
              <a:buFont typeface="Arial"/>
              <a:buNone/>
            </a:pPr>
            <a:r>
              <a:rPr lang="en-US" sz="3000" b="1">
                <a:solidFill>
                  <a:schemeClr val="dk1"/>
                </a:solidFill>
              </a:rPr>
              <a:t>Sources</a:t>
            </a:r>
            <a:endParaRPr sz="3000">
              <a:solidFill>
                <a:schemeClr val="dk1"/>
              </a:solidFill>
            </a:endParaRPr>
          </a:p>
          <a:p>
            <a:pPr marL="0" lvl="0" indent="0" algn="l" rtl="0">
              <a:spcBef>
                <a:spcPts val="0"/>
              </a:spcBef>
              <a:spcAft>
                <a:spcPts val="0"/>
              </a:spcAft>
              <a:buNone/>
            </a:pPr>
            <a:endParaRPr/>
          </a:p>
        </p:txBody>
      </p:sp>
      <p:sp>
        <p:nvSpPr>
          <p:cNvPr id="548" name="Google Shape;548;p31"/>
          <p:cNvSpPr txBox="1">
            <a:spLocks noGrp="1"/>
          </p:cNvSpPr>
          <p:nvPr>
            <p:ph type="subTitle" idx="1"/>
          </p:nvPr>
        </p:nvSpPr>
        <p:spPr>
          <a:xfrm>
            <a:off x="609630" y="1645695"/>
            <a:ext cx="10972500" cy="3977400"/>
          </a:xfrm>
          <a:prstGeom prst="rect">
            <a:avLst/>
          </a:prstGeom>
        </p:spPr>
        <p:txBody>
          <a:bodyPr spcFirstLastPara="1" wrap="square" lIns="0" tIns="0" rIns="0" bIns="0" anchor="ctr" anchorCtr="0">
            <a:normAutofit/>
          </a:bodyPr>
          <a:lstStyle/>
          <a:p>
            <a:pPr marL="457200" lvl="0" indent="-381000" algn="l" rtl="0">
              <a:spcBef>
                <a:spcPts val="0"/>
              </a:spcBef>
              <a:spcAft>
                <a:spcPts val="0"/>
              </a:spcAft>
              <a:buSzPts val="2400"/>
              <a:buChar char="●"/>
            </a:pPr>
            <a:r>
              <a:rPr lang="en-US"/>
              <a:t>MHACBO Peer Stats- </a:t>
            </a:r>
            <a:r>
              <a:rPr lang="en-US" u="sng">
                <a:solidFill>
                  <a:schemeClr val="hlink"/>
                </a:solidFill>
                <a:hlinkClick r:id="rId3"/>
              </a:rPr>
              <a:t>https://mhacbo.org/media/filer_public/c2/de/c2dec3ea-8696-4c39-9a32-c3bd7cc2f8e3/survey2018section5peermentors.pdf</a:t>
            </a:r>
            <a:endParaRPr/>
          </a:p>
          <a:p>
            <a:pPr marL="457200" lvl="0" indent="-381000" algn="l" rtl="0">
              <a:spcBef>
                <a:spcPts val="0"/>
              </a:spcBef>
              <a:spcAft>
                <a:spcPts val="0"/>
              </a:spcAft>
              <a:buSzPts val="2400"/>
              <a:buChar char="●"/>
            </a:pPr>
            <a:r>
              <a:rPr lang="en-US" sz="1200" u="sng">
                <a:solidFill>
                  <a:schemeClr val="hlink"/>
                </a:solidFill>
                <a:hlinkClick r:id="rId4"/>
              </a:rPr>
              <a:t>MHAAO</a:t>
            </a:r>
            <a:endParaRPr sz="1200"/>
          </a:p>
          <a:p>
            <a:pPr marL="457200" lvl="0" indent="-381000" algn="l" rtl="0">
              <a:spcBef>
                <a:spcPts val="0"/>
              </a:spcBef>
              <a:spcAft>
                <a:spcPts val="0"/>
              </a:spcAft>
              <a:buSzPts val="2400"/>
              <a:buChar char="●"/>
            </a:pPr>
            <a:r>
              <a:rPr lang="en-US" sz="1200"/>
              <a:t>OHA - https://www.oregon.gov/oha/ERD/SiteAssets/Pages/Government-Relations/Behavioral%20Health%20Workforce%20Wage%20Study%20Report-Final%20020122.pdf</a:t>
            </a:r>
            <a:endParaRPr sz="1200"/>
          </a:p>
          <a:p>
            <a:pPr marL="457200" lvl="0" indent="-381000" algn="l" rtl="0">
              <a:spcBef>
                <a:spcPts val="0"/>
              </a:spcBef>
              <a:spcAft>
                <a:spcPts val="0"/>
              </a:spcAft>
              <a:buSzPts val="2400"/>
              <a:buChar char="●"/>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552"/>
        <p:cNvGrpSpPr/>
        <p:nvPr/>
      </p:nvGrpSpPr>
      <p:grpSpPr>
        <a:xfrm>
          <a:off x="0" y="0"/>
          <a:ext cx="0" cy="0"/>
          <a:chOff x="0" y="0"/>
          <a:chExt cx="0" cy="0"/>
        </a:xfrm>
      </p:grpSpPr>
      <p:sp>
        <p:nvSpPr>
          <p:cNvPr id="553" name="Google Shape;553;p32"/>
          <p:cNvSpPr/>
          <p:nvPr/>
        </p:nvSpPr>
        <p:spPr>
          <a:xfrm>
            <a:off x="-62725" y="5051411"/>
            <a:ext cx="791400" cy="1080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txBox="1"/>
          <p:nvPr/>
        </p:nvSpPr>
        <p:spPr>
          <a:xfrm>
            <a:off x="126160" y="82255"/>
            <a:ext cx="11939700" cy="527700"/>
          </a:xfrm>
          <a:prstGeom prst="rect">
            <a:avLst/>
          </a:prstGeom>
          <a:noFill/>
          <a:ln w="9525" cap="flat" cmpd="sng">
            <a:solidFill>
              <a:srgbClr val="000000"/>
            </a:solidFill>
            <a:prstDash val="solid"/>
            <a:miter lim="8000"/>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3000" b="1"/>
              <a:t>Participant Flow</a:t>
            </a:r>
            <a:endParaRPr sz="3000" b="0" i="0" u="none" strike="noStrike" cap="none">
              <a:latin typeface="Arial"/>
              <a:ea typeface="Arial"/>
              <a:cs typeface="Arial"/>
              <a:sym typeface="Arial"/>
            </a:endParaRPr>
          </a:p>
        </p:txBody>
      </p:sp>
      <p:sp>
        <p:nvSpPr>
          <p:cNvPr id="555" name="Google Shape;555;p32"/>
          <p:cNvSpPr txBox="1"/>
          <p:nvPr/>
        </p:nvSpPr>
        <p:spPr>
          <a:xfrm>
            <a:off x="148730" y="1207715"/>
            <a:ext cx="10050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Recruitment</a:t>
            </a:r>
            <a:endParaRPr sz="900" b="0" i="0" u="none" strike="noStrike" cap="none">
              <a:latin typeface="Arial"/>
              <a:ea typeface="Arial"/>
              <a:cs typeface="Arial"/>
              <a:sym typeface="Arial"/>
            </a:endParaRPr>
          </a:p>
        </p:txBody>
      </p:sp>
      <p:sp>
        <p:nvSpPr>
          <p:cNvPr id="556" name="Google Shape;556;p32"/>
          <p:cNvSpPr txBox="1"/>
          <p:nvPr/>
        </p:nvSpPr>
        <p:spPr>
          <a:xfrm>
            <a:off x="1142400" y="1200925"/>
            <a:ext cx="12594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Suitability &amp; Career Coaching</a:t>
            </a:r>
            <a:endParaRPr sz="900" b="0" i="0" u="none" strike="noStrike" cap="none">
              <a:latin typeface="Arial"/>
              <a:ea typeface="Arial"/>
              <a:cs typeface="Arial"/>
              <a:sym typeface="Arial"/>
            </a:endParaRPr>
          </a:p>
        </p:txBody>
      </p:sp>
      <p:sp>
        <p:nvSpPr>
          <p:cNvPr id="557" name="Google Shape;557;p32"/>
          <p:cNvSpPr txBox="1"/>
          <p:nvPr/>
        </p:nvSpPr>
        <p:spPr>
          <a:xfrm>
            <a:off x="2271963" y="1165250"/>
            <a:ext cx="15066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a:t>Industry-Specific </a:t>
            </a:r>
            <a:r>
              <a:rPr lang="en-US" sz="900" b="1" i="0" u="none" strike="noStrike" cap="none">
                <a:solidFill>
                  <a:srgbClr val="000000"/>
                </a:solidFill>
                <a:latin typeface="Arial"/>
                <a:ea typeface="Arial"/>
                <a:cs typeface="Arial"/>
                <a:sym typeface="Arial"/>
              </a:rPr>
              <a:t>Preparation Training</a:t>
            </a:r>
            <a:endParaRPr sz="900" b="0" i="0" u="none" strike="noStrike" cap="none">
              <a:latin typeface="Arial"/>
              <a:ea typeface="Arial"/>
              <a:cs typeface="Arial"/>
              <a:sym typeface="Arial"/>
            </a:endParaRPr>
          </a:p>
        </p:txBody>
      </p:sp>
      <p:sp>
        <p:nvSpPr>
          <p:cNvPr id="558" name="Google Shape;558;p32"/>
          <p:cNvSpPr txBox="1"/>
          <p:nvPr/>
        </p:nvSpPr>
        <p:spPr>
          <a:xfrm>
            <a:off x="4322013" y="1174400"/>
            <a:ext cx="1532400" cy="39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Certified Recovery Mentor Training</a:t>
            </a:r>
            <a:endParaRPr sz="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900" b="1"/>
          </a:p>
        </p:txBody>
      </p:sp>
      <p:sp>
        <p:nvSpPr>
          <p:cNvPr id="559" name="Google Shape;559;p32"/>
          <p:cNvSpPr txBox="1"/>
          <p:nvPr/>
        </p:nvSpPr>
        <p:spPr>
          <a:xfrm>
            <a:off x="5682875" y="1199440"/>
            <a:ext cx="10050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Certification</a:t>
            </a:r>
            <a:endParaRPr sz="900" b="0" i="0" u="none" strike="noStrike" cap="none">
              <a:latin typeface="Arial"/>
              <a:ea typeface="Arial"/>
              <a:cs typeface="Arial"/>
              <a:sym typeface="Arial"/>
            </a:endParaRPr>
          </a:p>
        </p:txBody>
      </p:sp>
      <p:sp>
        <p:nvSpPr>
          <p:cNvPr id="560" name="Google Shape;560;p32"/>
          <p:cNvSpPr txBox="1"/>
          <p:nvPr/>
        </p:nvSpPr>
        <p:spPr>
          <a:xfrm>
            <a:off x="6772327" y="1179913"/>
            <a:ext cx="1005000" cy="4002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Graduation &amp; Hiring Event</a:t>
            </a:r>
            <a:endParaRPr sz="900" b="0" i="0" u="none" strike="noStrike" cap="none">
              <a:latin typeface="Arial"/>
              <a:ea typeface="Arial"/>
              <a:cs typeface="Arial"/>
              <a:sym typeface="Arial"/>
            </a:endParaRPr>
          </a:p>
        </p:txBody>
      </p:sp>
      <p:sp>
        <p:nvSpPr>
          <p:cNvPr id="561" name="Google Shape;561;p32"/>
          <p:cNvSpPr txBox="1"/>
          <p:nvPr/>
        </p:nvSpPr>
        <p:spPr>
          <a:xfrm>
            <a:off x="7725425" y="1253315"/>
            <a:ext cx="10050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Employment</a:t>
            </a:r>
            <a:endParaRPr sz="900" b="0" i="0" u="none" strike="noStrike" cap="none">
              <a:latin typeface="Arial"/>
              <a:ea typeface="Arial"/>
              <a:cs typeface="Arial"/>
              <a:sym typeface="Arial"/>
            </a:endParaRPr>
          </a:p>
        </p:txBody>
      </p:sp>
      <p:sp>
        <p:nvSpPr>
          <p:cNvPr id="562" name="Google Shape;562;p32"/>
          <p:cNvSpPr txBox="1"/>
          <p:nvPr/>
        </p:nvSpPr>
        <p:spPr>
          <a:xfrm>
            <a:off x="10307379" y="1274875"/>
            <a:ext cx="13794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Continued Learning &amp; </a:t>
            </a:r>
            <a:r>
              <a:rPr lang="en-US" sz="900" b="1"/>
              <a:t>Advancement</a:t>
            </a:r>
            <a:endParaRPr sz="900" b="0" i="0" u="none" strike="noStrike" cap="none">
              <a:latin typeface="Arial"/>
              <a:ea typeface="Arial"/>
              <a:cs typeface="Arial"/>
              <a:sym typeface="Arial"/>
            </a:endParaRPr>
          </a:p>
        </p:txBody>
      </p:sp>
      <p:sp>
        <p:nvSpPr>
          <p:cNvPr id="563" name="Google Shape;563;p32"/>
          <p:cNvSpPr txBox="1"/>
          <p:nvPr/>
        </p:nvSpPr>
        <p:spPr>
          <a:xfrm>
            <a:off x="2598317" y="92801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3 :</a:t>
            </a:r>
            <a:endParaRPr sz="1200" b="0" i="0" u="none" strike="noStrike" cap="none">
              <a:latin typeface="Arial"/>
              <a:ea typeface="Arial"/>
              <a:cs typeface="Arial"/>
              <a:sym typeface="Arial"/>
            </a:endParaRPr>
          </a:p>
        </p:txBody>
      </p:sp>
      <p:sp>
        <p:nvSpPr>
          <p:cNvPr id="564" name="Google Shape;564;p32"/>
          <p:cNvSpPr txBox="1"/>
          <p:nvPr/>
        </p:nvSpPr>
        <p:spPr>
          <a:xfrm>
            <a:off x="254930" y="921875"/>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1:</a:t>
            </a:r>
            <a:endParaRPr sz="1200" b="0" i="0" u="none" strike="noStrike" cap="none">
              <a:latin typeface="Arial"/>
              <a:ea typeface="Arial"/>
              <a:cs typeface="Arial"/>
              <a:sym typeface="Arial"/>
            </a:endParaRPr>
          </a:p>
        </p:txBody>
      </p:sp>
      <p:sp>
        <p:nvSpPr>
          <p:cNvPr id="565" name="Google Shape;565;p32"/>
          <p:cNvSpPr txBox="1"/>
          <p:nvPr/>
        </p:nvSpPr>
        <p:spPr>
          <a:xfrm>
            <a:off x="1400450" y="925475"/>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2:</a:t>
            </a:r>
            <a:endParaRPr sz="1200" b="0" i="0" u="none" strike="noStrike" cap="none">
              <a:latin typeface="Arial"/>
              <a:ea typeface="Arial"/>
              <a:cs typeface="Arial"/>
              <a:sym typeface="Arial"/>
            </a:endParaRPr>
          </a:p>
        </p:txBody>
      </p:sp>
      <p:sp>
        <p:nvSpPr>
          <p:cNvPr id="566" name="Google Shape;566;p32"/>
          <p:cNvSpPr txBox="1"/>
          <p:nvPr/>
        </p:nvSpPr>
        <p:spPr>
          <a:xfrm>
            <a:off x="4685313" y="969758"/>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4 :</a:t>
            </a:r>
            <a:endParaRPr sz="1200" b="0" i="0" u="none" strike="noStrike" cap="none">
              <a:latin typeface="Arial"/>
              <a:ea typeface="Arial"/>
              <a:cs typeface="Arial"/>
              <a:sym typeface="Arial"/>
            </a:endParaRPr>
          </a:p>
        </p:txBody>
      </p:sp>
      <p:sp>
        <p:nvSpPr>
          <p:cNvPr id="567" name="Google Shape;567;p32"/>
          <p:cNvSpPr txBox="1"/>
          <p:nvPr/>
        </p:nvSpPr>
        <p:spPr>
          <a:xfrm>
            <a:off x="5796275" y="98272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5 :</a:t>
            </a:r>
            <a:endParaRPr sz="1200" b="0" i="0" u="none" strike="noStrike" cap="none">
              <a:latin typeface="Arial"/>
              <a:ea typeface="Arial"/>
              <a:cs typeface="Arial"/>
              <a:sym typeface="Arial"/>
            </a:endParaRPr>
          </a:p>
        </p:txBody>
      </p:sp>
      <p:sp>
        <p:nvSpPr>
          <p:cNvPr id="568" name="Google Shape;568;p32"/>
          <p:cNvSpPr txBox="1"/>
          <p:nvPr/>
        </p:nvSpPr>
        <p:spPr>
          <a:xfrm>
            <a:off x="6886808" y="979033"/>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6 :</a:t>
            </a:r>
            <a:endParaRPr sz="1200" b="0" i="0" u="none" strike="noStrike" cap="none">
              <a:latin typeface="Arial"/>
              <a:ea typeface="Arial"/>
              <a:cs typeface="Arial"/>
              <a:sym typeface="Arial"/>
            </a:endParaRPr>
          </a:p>
        </p:txBody>
      </p:sp>
      <p:sp>
        <p:nvSpPr>
          <p:cNvPr id="569" name="Google Shape;569;p32"/>
          <p:cNvSpPr txBox="1"/>
          <p:nvPr/>
        </p:nvSpPr>
        <p:spPr>
          <a:xfrm>
            <a:off x="7854125" y="997963"/>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7 :</a:t>
            </a:r>
            <a:endParaRPr sz="1200" b="0" i="0" u="none" strike="noStrike" cap="none">
              <a:latin typeface="Arial"/>
              <a:ea typeface="Arial"/>
              <a:cs typeface="Arial"/>
              <a:sym typeface="Arial"/>
            </a:endParaRPr>
          </a:p>
        </p:txBody>
      </p:sp>
      <p:sp>
        <p:nvSpPr>
          <p:cNvPr id="570" name="Google Shape;570;p32"/>
          <p:cNvSpPr txBox="1"/>
          <p:nvPr/>
        </p:nvSpPr>
        <p:spPr>
          <a:xfrm>
            <a:off x="8788073" y="979033"/>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8 :</a:t>
            </a:r>
            <a:endParaRPr sz="1200" b="0" i="0" u="none" strike="noStrike" cap="none">
              <a:latin typeface="Arial"/>
              <a:ea typeface="Arial"/>
              <a:cs typeface="Arial"/>
              <a:sym typeface="Arial"/>
            </a:endParaRPr>
          </a:p>
        </p:txBody>
      </p:sp>
      <p:sp>
        <p:nvSpPr>
          <p:cNvPr id="571" name="Google Shape;571;p32"/>
          <p:cNvSpPr txBox="1"/>
          <p:nvPr/>
        </p:nvSpPr>
        <p:spPr>
          <a:xfrm>
            <a:off x="10488050" y="982720"/>
            <a:ext cx="805800" cy="2769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STEP 9 :</a:t>
            </a:r>
            <a:endParaRPr sz="1200" b="0" i="0" u="none" strike="noStrike" cap="none">
              <a:latin typeface="Arial"/>
              <a:ea typeface="Arial"/>
              <a:cs typeface="Arial"/>
              <a:sym typeface="Arial"/>
            </a:endParaRPr>
          </a:p>
        </p:txBody>
      </p:sp>
      <p:pic>
        <p:nvPicPr>
          <p:cNvPr id="572" name="Google Shape;572;p32" descr="A black and white symbol with text&#10;&#10;Description automatically generated"/>
          <p:cNvPicPr preferRelativeResize="0"/>
          <p:nvPr/>
        </p:nvPicPr>
        <p:blipFill rotWithShape="1">
          <a:blip r:embed="rId3">
            <a:alphaModFix/>
          </a:blip>
          <a:srcRect b="45003"/>
          <a:stretch/>
        </p:blipFill>
        <p:spPr>
          <a:xfrm>
            <a:off x="354290" y="677435"/>
            <a:ext cx="514080" cy="286560"/>
          </a:xfrm>
          <a:prstGeom prst="rect">
            <a:avLst/>
          </a:prstGeom>
          <a:noFill/>
          <a:ln>
            <a:noFill/>
          </a:ln>
        </p:spPr>
      </p:pic>
      <p:pic>
        <p:nvPicPr>
          <p:cNvPr id="573" name="Google Shape;573;p32" descr="A black and white thumb up symbol&#10;&#10;Description automatically generated"/>
          <p:cNvPicPr preferRelativeResize="0"/>
          <p:nvPr/>
        </p:nvPicPr>
        <p:blipFill rotWithShape="1">
          <a:blip r:embed="rId4">
            <a:alphaModFix/>
          </a:blip>
          <a:srcRect b="40001"/>
          <a:stretch/>
        </p:blipFill>
        <p:spPr>
          <a:xfrm>
            <a:off x="1532210" y="657275"/>
            <a:ext cx="490680" cy="320760"/>
          </a:xfrm>
          <a:prstGeom prst="rect">
            <a:avLst/>
          </a:prstGeom>
          <a:noFill/>
          <a:ln>
            <a:noFill/>
          </a:ln>
        </p:spPr>
      </p:pic>
      <p:pic>
        <p:nvPicPr>
          <p:cNvPr id="574" name="Google Shape;574;p32" descr="A step list with check marks&#10;&#10;Description automatically generated"/>
          <p:cNvPicPr preferRelativeResize="0"/>
          <p:nvPr/>
        </p:nvPicPr>
        <p:blipFill rotWithShape="1">
          <a:blip r:embed="rId5">
            <a:alphaModFix/>
          </a:blip>
          <a:srcRect l="17307" b="34015"/>
          <a:stretch/>
        </p:blipFill>
        <p:spPr>
          <a:xfrm>
            <a:off x="2727558" y="651530"/>
            <a:ext cx="472680" cy="311760"/>
          </a:xfrm>
          <a:prstGeom prst="rect">
            <a:avLst/>
          </a:prstGeom>
          <a:noFill/>
          <a:ln>
            <a:noFill/>
          </a:ln>
        </p:spPr>
      </p:pic>
      <p:pic>
        <p:nvPicPr>
          <p:cNvPr id="575" name="Google Shape;575;p32" descr="A black and white image of a diploma&#10;&#10;Description automatically generated"/>
          <p:cNvPicPr preferRelativeResize="0"/>
          <p:nvPr/>
        </p:nvPicPr>
        <p:blipFill rotWithShape="1">
          <a:blip r:embed="rId6">
            <a:alphaModFix/>
          </a:blip>
          <a:srcRect b="38627"/>
          <a:stretch/>
        </p:blipFill>
        <p:spPr>
          <a:xfrm>
            <a:off x="5948555" y="687160"/>
            <a:ext cx="434880" cy="327960"/>
          </a:xfrm>
          <a:prstGeom prst="rect">
            <a:avLst/>
          </a:prstGeom>
          <a:noFill/>
          <a:ln>
            <a:noFill/>
          </a:ln>
        </p:spPr>
      </p:pic>
      <p:pic>
        <p:nvPicPr>
          <p:cNvPr id="576" name="Google Shape;576;p32" descr="A black graduation cap with a tassel&#10;&#10;Description automatically generated"/>
          <p:cNvPicPr preferRelativeResize="0"/>
          <p:nvPr/>
        </p:nvPicPr>
        <p:blipFill rotWithShape="1">
          <a:blip r:embed="rId7">
            <a:alphaModFix/>
          </a:blip>
          <a:srcRect b="34464"/>
          <a:stretch/>
        </p:blipFill>
        <p:spPr>
          <a:xfrm>
            <a:off x="7025408" y="662233"/>
            <a:ext cx="509400" cy="362520"/>
          </a:xfrm>
          <a:prstGeom prst="rect">
            <a:avLst/>
          </a:prstGeom>
          <a:noFill/>
          <a:ln>
            <a:noFill/>
          </a:ln>
        </p:spPr>
      </p:pic>
      <p:pic>
        <p:nvPicPr>
          <p:cNvPr id="577" name="Google Shape;577;p32" descr="A black and white symbol with a check mark&#10;&#10;Description automatically generated"/>
          <p:cNvPicPr preferRelativeResize="0"/>
          <p:nvPr/>
        </p:nvPicPr>
        <p:blipFill rotWithShape="1">
          <a:blip r:embed="rId8">
            <a:alphaModFix/>
          </a:blip>
          <a:srcRect b="34015"/>
          <a:stretch/>
        </p:blipFill>
        <p:spPr>
          <a:xfrm>
            <a:off x="4803033" y="656010"/>
            <a:ext cx="505080" cy="378000"/>
          </a:xfrm>
          <a:prstGeom prst="rect">
            <a:avLst/>
          </a:prstGeom>
          <a:noFill/>
          <a:ln>
            <a:noFill/>
          </a:ln>
        </p:spPr>
      </p:pic>
      <p:pic>
        <p:nvPicPr>
          <p:cNvPr id="578" name="Google Shape;578;p32" descr="A black and white symbol with text&#10;&#10;Description automatically generated"/>
          <p:cNvPicPr preferRelativeResize="0"/>
          <p:nvPr/>
        </p:nvPicPr>
        <p:blipFill rotWithShape="1">
          <a:blip r:embed="rId9">
            <a:alphaModFix/>
          </a:blip>
          <a:srcRect l="12918" r="19971" b="31926"/>
          <a:stretch/>
        </p:blipFill>
        <p:spPr>
          <a:xfrm>
            <a:off x="8015405" y="621042"/>
            <a:ext cx="407160" cy="430200"/>
          </a:xfrm>
          <a:prstGeom prst="rect">
            <a:avLst/>
          </a:prstGeom>
          <a:noFill/>
          <a:ln>
            <a:noFill/>
          </a:ln>
        </p:spPr>
      </p:pic>
      <p:pic>
        <p:nvPicPr>
          <p:cNvPr id="579" name="Google Shape;579;p32" descr="A group of people with text&#10;&#10;Description automatically generated"/>
          <p:cNvPicPr preferRelativeResize="0"/>
          <p:nvPr/>
        </p:nvPicPr>
        <p:blipFill rotWithShape="1">
          <a:blip r:embed="rId10">
            <a:alphaModFix/>
          </a:blip>
          <a:srcRect r="14456" b="50000"/>
          <a:stretch/>
        </p:blipFill>
        <p:spPr>
          <a:xfrm>
            <a:off x="8903165" y="620220"/>
            <a:ext cx="466200" cy="378360"/>
          </a:xfrm>
          <a:prstGeom prst="rect">
            <a:avLst/>
          </a:prstGeom>
          <a:noFill/>
          <a:ln>
            <a:noFill/>
          </a:ln>
        </p:spPr>
      </p:pic>
      <p:pic>
        <p:nvPicPr>
          <p:cNvPr id="580" name="Google Shape;580;p32" descr="A black and white scale&#10;&#10;Description automatically generated"/>
          <p:cNvPicPr preferRelativeResize="0"/>
          <p:nvPr/>
        </p:nvPicPr>
        <p:blipFill rotWithShape="1">
          <a:blip r:embed="rId11">
            <a:alphaModFix/>
          </a:blip>
          <a:srcRect t="3729" r="2846" b="36217"/>
          <a:stretch/>
        </p:blipFill>
        <p:spPr>
          <a:xfrm>
            <a:off x="10529695" y="657270"/>
            <a:ext cx="591120" cy="355320"/>
          </a:xfrm>
          <a:prstGeom prst="rect">
            <a:avLst/>
          </a:prstGeom>
          <a:noFill/>
          <a:ln>
            <a:noFill/>
          </a:ln>
        </p:spPr>
      </p:pic>
      <p:sp>
        <p:nvSpPr>
          <p:cNvPr id="581" name="Google Shape;581;p32"/>
          <p:cNvSpPr txBox="1"/>
          <p:nvPr/>
        </p:nvSpPr>
        <p:spPr>
          <a:xfrm>
            <a:off x="19861" y="5192560"/>
            <a:ext cx="862500" cy="649200"/>
          </a:xfrm>
          <a:prstGeom prst="rect">
            <a:avLst/>
          </a:prstGeom>
          <a:noFill/>
          <a:ln>
            <a:noFill/>
          </a:ln>
        </p:spPr>
        <p:txBody>
          <a:bodyPr spcFirstLastPara="1" wrap="square" lIns="91425" tIns="45700" rIns="91425" bIns="45700" anchor="t" anchorCtr="1">
            <a:noAutofit/>
          </a:bodyPr>
          <a:lstStyle/>
          <a:p>
            <a:pPr marL="0" marR="0" lvl="0" indent="0" algn="l" rtl="0">
              <a:lnSpc>
                <a:spcPct val="100000"/>
              </a:lnSpc>
              <a:spcBef>
                <a:spcPts val="0"/>
              </a:spcBef>
              <a:spcAft>
                <a:spcPts val="0"/>
              </a:spcAft>
              <a:buNone/>
            </a:pPr>
            <a:r>
              <a:rPr lang="en-US" sz="600" b="1"/>
              <a:t>Career Coaches</a:t>
            </a:r>
            <a:endParaRPr sz="600" b="1"/>
          </a:p>
          <a:p>
            <a:pPr marL="0" marR="0" lvl="0" indent="0" algn="l" rtl="0">
              <a:lnSpc>
                <a:spcPct val="100000"/>
              </a:lnSpc>
              <a:spcBef>
                <a:spcPts val="0"/>
              </a:spcBef>
              <a:spcAft>
                <a:spcPts val="0"/>
              </a:spcAft>
              <a:buNone/>
            </a:pPr>
            <a:endParaRPr sz="600" b="1"/>
          </a:p>
          <a:p>
            <a:pPr marL="0" marR="0" lvl="0" indent="0" algn="l" rtl="0">
              <a:lnSpc>
                <a:spcPct val="100000"/>
              </a:lnSpc>
              <a:spcBef>
                <a:spcPts val="0"/>
              </a:spcBef>
              <a:spcAft>
                <a:spcPts val="0"/>
              </a:spcAft>
              <a:buNone/>
            </a:pPr>
            <a:r>
              <a:rPr lang="en-US" sz="600" b="1"/>
              <a:t>CBOs</a:t>
            </a:r>
            <a:endParaRPr sz="600" b="1"/>
          </a:p>
          <a:p>
            <a:pPr marL="0" marR="0" lvl="0" indent="0" algn="l" rtl="0">
              <a:lnSpc>
                <a:spcPct val="100000"/>
              </a:lnSpc>
              <a:spcBef>
                <a:spcPts val="0"/>
              </a:spcBef>
              <a:spcAft>
                <a:spcPts val="0"/>
              </a:spcAft>
              <a:buNone/>
            </a:pPr>
            <a:endParaRPr sz="600" b="1"/>
          </a:p>
          <a:p>
            <a:pPr marL="0" marR="0" lvl="0" indent="0" algn="l" rtl="0">
              <a:lnSpc>
                <a:spcPct val="100000"/>
              </a:lnSpc>
              <a:spcBef>
                <a:spcPts val="0"/>
              </a:spcBef>
              <a:spcAft>
                <a:spcPts val="0"/>
              </a:spcAft>
              <a:buNone/>
            </a:pPr>
            <a:r>
              <a:rPr lang="en-US" sz="600" b="1"/>
              <a:t>WorkSource</a:t>
            </a:r>
            <a:endParaRPr sz="600" b="1"/>
          </a:p>
        </p:txBody>
      </p:sp>
      <p:sp>
        <p:nvSpPr>
          <p:cNvPr id="582" name="Google Shape;582;p32"/>
          <p:cNvSpPr txBox="1"/>
          <p:nvPr/>
        </p:nvSpPr>
        <p:spPr>
          <a:xfrm>
            <a:off x="7854120" y="2325675"/>
            <a:ext cx="2065800" cy="246300"/>
          </a:xfrm>
          <a:prstGeom prst="rect">
            <a:avLst/>
          </a:prstGeom>
          <a:noFill/>
          <a:ln>
            <a:noFill/>
          </a:ln>
        </p:spPr>
        <p:txBody>
          <a:bodyPr spcFirstLastPara="1" wrap="square" lIns="91425" tIns="45700" rIns="91425" bIns="45700" anchor="t" anchorCtr="1">
            <a:noAutofit/>
          </a:bodyPr>
          <a:lstStyle/>
          <a:p>
            <a:pPr marL="0" lvl="0" indent="0" algn="l" rtl="0">
              <a:spcBef>
                <a:spcPts val="0"/>
              </a:spcBef>
              <a:spcAft>
                <a:spcPts val="0"/>
              </a:spcAft>
              <a:buNone/>
            </a:pPr>
            <a:endParaRPr sz="600" b="1"/>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Certified Recovery Mentor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Peer Support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Peer Mentor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Forensic Peer Support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Outreach Peer Support Specialist</a:t>
            </a:r>
            <a:endParaRPr sz="900" b="1">
              <a:solidFill>
                <a:schemeClr val="dk1"/>
              </a:solidFill>
            </a:endParaRPr>
          </a:p>
          <a:p>
            <a:pPr marL="0" lvl="0" indent="0" algn="l" rtl="0">
              <a:lnSpc>
                <a:spcPct val="115000"/>
              </a:lnSpc>
              <a:spcBef>
                <a:spcPts val="0"/>
              </a:spcBef>
              <a:spcAft>
                <a:spcPts val="0"/>
              </a:spcAft>
              <a:buSzPts val="1100"/>
              <a:buNone/>
            </a:pPr>
            <a:r>
              <a:rPr lang="en-US" sz="900" b="1">
                <a:solidFill>
                  <a:schemeClr val="dk1"/>
                </a:solidFill>
              </a:rPr>
              <a:t>Culturally Specific Recovery Support</a:t>
            </a:r>
            <a:endParaRPr sz="900" b="1">
              <a:solidFill>
                <a:schemeClr val="dk1"/>
              </a:solidFill>
            </a:endParaRPr>
          </a:p>
          <a:p>
            <a:pPr marL="0" lvl="0" indent="0" algn="l" rtl="0">
              <a:lnSpc>
                <a:spcPct val="115000"/>
              </a:lnSpc>
              <a:spcBef>
                <a:spcPts val="0"/>
              </a:spcBef>
              <a:spcAft>
                <a:spcPts val="0"/>
              </a:spcAft>
              <a:buSzPts val="1100"/>
              <a:buNone/>
            </a:pPr>
            <a:r>
              <a:rPr lang="en-US" sz="900" b="1">
                <a:solidFill>
                  <a:schemeClr val="dk1"/>
                </a:solidFill>
              </a:rPr>
              <a:t>Recovery Navigator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Barracks Support Staff</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Residential Support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Residential Aide</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Patient Care Assistant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Street Outreach Worker</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Engagement Specialist</a:t>
            </a:r>
            <a:endParaRPr sz="9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900" b="1">
                <a:solidFill>
                  <a:schemeClr val="dk1"/>
                </a:solidFill>
              </a:rPr>
              <a:t>Workforce Navigator</a:t>
            </a:r>
            <a:endParaRPr sz="900" b="1"/>
          </a:p>
          <a:p>
            <a:pPr marL="0" marR="0" lvl="0" indent="0" algn="ctr" rtl="0">
              <a:lnSpc>
                <a:spcPct val="100000"/>
              </a:lnSpc>
              <a:spcBef>
                <a:spcPts val="0"/>
              </a:spcBef>
              <a:spcAft>
                <a:spcPts val="0"/>
              </a:spcAft>
              <a:buNone/>
            </a:pPr>
            <a:endParaRPr sz="600" b="1"/>
          </a:p>
          <a:p>
            <a:pPr marL="0" marR="0" lvl="0" indent="0" algn="l" rtl="0">
              <a:lnSpc>
                <a:spcPct val="100000"/>
              </a:lnSpc>
              <a:spcBef>
                <a:spcPts val="0"/>
              </a:spcBef>
              <a:spcAft>
                <a:spcPts val="0"/>
              </a:spcAft>
              <a:buNone/>
            </a:pPr>
            <a:endParaRPr sz="600" b="1"/>
          </a:p>
        </p:txBody>
      </p:sp>
      <p:sp>
        <p:nvSpPr>
          <p:cNvPr id="583" name="Google Shape;583;p32"/>
          <p:cNvSpPr txBox="1"/>
          <p:nvPr/>
        </p:nvSpPr>
        <p:spPr>
          <a:xfrm>
            <a:off x="4033572" y="2808818"/>
            <a:ext cx="7014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Meets Learning Objectives</a:t>
            </a:r>
            <a:endParaRPr sz="600" b="1"/>
          </a:p>
        </p:txBody>
      </p:sp>
      <p:sp>
        <p:nvSpPr>
          <p:cNvPr id="584" name="Google Shape;584;p32"/>
          <p:cNvSpPr txBox="1"/>
          <p:nvPr/>
        </p:nvSpPr>
        <p:spPr>
          <a:xfrm>
            <a:off x="3411466" y="4659600"/>
            <a:ext cx="7353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600" b="1">
              <a:solidFill>
                <a:schemeClr val="dk1"/>
              </a:solidFill>
            </a:endParaRPr>
          </a:p>
        </p:txBody>
      </p:sp>
      <p:sp>
        <p:nvSpPr>
          <p:cNvPr id="585" name="Google Shape;585;p32"/>
          <p:cNvSpPr/>
          <p:nvPr/>
        </p:nvSpPr>
        <p:spPr>
          <a:xfrm>
            <a:off x="1956830" y="4078214"/>
            <a:ext cx="438900" cy="509100"/>
          </a:xfrm>
          <a:prstGeom prst="bentArrow">
            <a:avLst>
              <a:gd name="adj1" fmla="val 25000"/>
              <a:gd name="adj2" fmla="val 25000"/>
              <a:gd name="adj3" fmla="val 25000"/>
              <a:gd name="adj4" fmla="val 51909"/>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586" name="Google Shape;586;p32"/>
          <p:cNvSpPr txBox="1"/>
          <p:nvPr/>
        </p:nvSpPr>
        <p:spPr>
          <a:xfrm>
            <a:off x="3136473" y="4668272"/>
            <a:ext cx="8199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Does Not Complete w/ 90% Attendance</a:t>
            </a:r>
            <a:endParaRPr sz="600" b="1"/>
          </a:p>
        </p:txBody>
      </p:sp>
      <p:sp>
        <p:nvSpPr>
          <p:cNvPr id="587" name="Google Shape;587;p32"/>
          <p:cNvSpPr txBox="1"/>
          <p:nvPr/>
        </p:nvSpPr>
        <p:spPr>
          <a:xfrm>
            <a:off x="1716183" y="5163839"/>
            <a:ext cx="102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b="1">
                <a:solidFill>
                  <a:schemeClr val="dk1"/>
                </a:solidFill>
              </a:rPr>
              <a:t>Complete </a:t>
            </a:r>
            <a:endParaRPr sz="600" b="1">
              <a:solidFill>
                <a:schemeClr val="dk1"/>
              </a:solidFill>
            </a:endParaRPr>
          </a:p>
          <a:p>
            <a:pPr marL="0" lvl="0" indent="0" algn="l" rtl="0">
              <a:spcBef>
                <a:spcPts val="0"/>
              </a:spcBef>
              <a:spcAft>
                <a:spcPts val="0"/>
              </a:spcAft>
              <a:buNone/>
            </a:pPr>
            <a:r>
              <a:rPr lang="en-US" sz="600" b="1">
                <a:solidFill>
                  <a:schemeClr val="dk1"/>
                </a:solidFill>
              </a:rPr>
              <a:t>Interest Form</a:t>
            </a:r>
            <a:endParaRPr sz="600" b="1">
              <a:solidFill>
                <a:schemeClr val="dk1"/>
              </a:solidFill>
            </a:endParaRPr>
          </a:p>
        </p:txBody>
      </p:sp>
      <p:sp>
        <p:nvSpPr>
          <p:cNvPr id="588" name="Google Shape;588;p32"/>
          <p:cNvSpPr txBox="1"/>
          <p:nvPr/>
        </p:nvSpPr>
        <p:spPr>
          <a:xfrm>
            <a:off x="1598898" y="4641510"/>
            <a:ext cx="8886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Eligible</a:t>
            </a:r>
            <a:endParaRPr sz="600" b="1"/>
          </a:p>
        </p:txBody>
      </p:sp>
      <p:sp>
        <p:nvSpPr>
          <p:cNvPr id="589" name="Google Shape;589;p32"/>
          <p:cNvSpPr txBox="1"/>
          <p:nvPr/>
        </p:nvSpPr>
        <p:spPr>
          <a:xfrm>
            <a:off x="1553232" y="5831699"/>
            <a:ext cx="8886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Not Eligible</a:t>
            </a:r>
            <a:endParaRPr sz="600" b="1"/>
          </a:p>
        </p:txBody>
      </p:sp>
      <p:sp>
        <p:nvSpPr>
          <p:cNvPr id="590" name="Google Shape;590;p32"/>
          <p:cNvSpPr txBox="1"/>
          <p:nvPr/>
        </p:nvSpPr>
        <p:spPr>
          <a:xfrm>
            <a:off x="1024507" y="5320311"/>
            <a:ext cx="701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b="1">
                <a:solidFill>
                  <a:schemeClr val="dk1"/>
                </a:solidFill>
              </a:rPr>
              <a:t>Refer Participant</a:t>
            </a:r>
            <a:endParaRPr sz="600" b="1">
              <a:solidFill>
                <a:schemeClr val="dk1"/>
              </a:solidFill>
            </a:endParaRPr>
          </a:p>
        </p:txBody>
      </p:sp>
      <p:sp>
        <p:nvSpPr>
          <p:cNvPr id="591" name="Google Shape;591;p32"/>
          <p:cNvSpPr txBox="1"/>
          <p:nvPr/>
        </p:nvSpPr>
        <p:spPr>
          <a:xfrm>
            <a:off x="2126988" y="3584201"/>
            <a:ext cx="8259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Suitable</a:t>
            </a:r>
            <a:endParaRPr sz="600" b="1"/>
          </a:p>
          <a:p>
            <a:pPr marL="0" marR="0" lvl="0" indent="0" algn="ctr" rtl="0">
              <a:lnSpc>
                <a:spcPct val="100000"/>
              </a:lnSpc>
              <a:spcBef>
                <a:spcPts val="0"/>
              </a:spcBef>
              <a:spcAft>
                <a:spcPts val="0"/>
              </a:spcAft>
              <a:buNone/>
            </a:pPr>
            <a:endParaRPr sz="600" b="1"/>
          </a:p>
        </p:txBody>
      </p:sp>
      <p:sp>
        <p:nvSpPr>
          <p:cNvPr id="592" name="Google Shape;592;p32"/>
          <p:cNvSpPr/>
          <p:nvPr/>
        </p:nvSpPr>
        <p:spPr>
          <a:xfrm>
            <a:off x="1569538" y="5330036"/>
            <a:ext cx="186900" cy="2055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593" name="Google Shape;593;p32"/>
          <p:cNvSpPr/>
          <p:nvPr/>
        </p:nvSpPr>
        <p:spPr>
          <a:xfrm>
            <a:off x="834273" y="5363756"/>
            <a:ext cx="186900" cy="2055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594" name="Google Shape;594;p32"/>
          <p:cNvSpPr txBox="1"/>
          <p:nvPr/>
        </p:nvSpPr>
        <p:spPr>
          <a:xfrm>
            <a:off x="654171" y="4630185"/>
            <a:ext cx="8886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Not Suitable</a:t>
            </a:r>
            <a:endParaRPr sz="600" b="1"/>
          </a:p>
        </p:txBody>
      </p:sp>
      <p:sp>
        <p:nvSpPr>
          <p:cNvPr id="595" name="Google Shape;595;p32"/>
          <p:cNvSpPr/>
          <p:nvPr/>
        </p:nvSpPr>
        <p:spPr>
          <a:xfrm rot="10800000">
            <a:off x="306854" y="6144925"/>
            <a:ext cx="1719000" cy="444900"/>
          </a:xfrm>
          <a:prstGeom prst="curvedDownArrow">
            <a:avLst>
              <a:gd name="adj1" fmla="val 25000"/>
              <a:gd name="adj2" fmla="val 50000"/>
              <a:gd name="adj3" fmla="val 25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596" name="Google Shape;596;p32"/>
          <p:cNvSpPr/>
          <p:nvPr/>
        </p:nvSpPr>
        <p:spPr>
          <a:xfrm rot="5400000">
            <a:off x="1846588" y="5625789"/>
            <a:ext cx="205500" cy="162600"/>
          </a:xfrm>
          <a:prstGeom prst="righ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597" name="Google Shape;597;p32"/>
          <p:cNvSpPr/>
          <p:nvPr/>
        </p:nvSpPr>
        <p:spPr>
          <a:xfrm>
            <a:off x="3774029" y="2964520"/>
            <a:ext cx="372600" cy="420300"/>
          </a:xfrm>
          <a:prstGeom prst="bentArrow">
            <a:avLst>
              <a:gd name="adj1" fmla="val 25000"/>
              <a:gd name="adj2" fmla="val 25000"/>
              <a:gd name="adj3" fmla="val 25000"/>
              <a:gd name="adj4" fmla="val 45103"/>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598" name="Google Shape;598;p32"/>
          <p:cNvSpPr txBox="1"/>
          <p:nvPr/>
        </p:nvSpPr>
        <p:spPr>
          <a:xfrm>
            <a:off x="3513516" y="3484438"/>
            <a:ext cx="7554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 Stipend</a:t>
            </a:r>
            <a:endParaRPr sz="600" b="1"/>
          </a:p>
          <a:p>
            <a:pPr marL="0" marR="0" lvl="0" indent="0" algn="ctr" rtl="0">
              <a:lnSpc>
                <a:spcPct val="100000"/>
              </a:lnSpc>
              <a:spcBef>
                <a:spcPts val="0"/>
              </a:spcBef>
              <a:spcAft>
                <a:spcPts val="0"/>
              </a:spcAft>
              <a:buNone/>
            </a:pPr>
            <a:endParaRPr sz="600" b="1"/>
          </a:p>
        </p:txBody>
      </p:sp>
      <p:sp>
        <p:nvSpPr>
          <p:cNvPr id="599" name="Google Shape;599;p32"/>
          <p:cNvSpPr/>
          <p:nvPr/>
        </p:nvSpPr>
        <p:spPr>
          <a:xfrm rot="-5400000">
            <a:off x="1874647" y="5008673"/>
            <a:ext cx="205500" cy="1626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0" name="Google Shape;600;p32"/>
          <p:cNvSpPr/>
          <p:nvPr/>
        </p:nvSpPr>
        <p:spPr>
          <a:xfrm rot="10800000">
            <a:off x="1481705" y="4687077"/>
            <a:ext cx="275100" cy="177900"/>
          </a:xfrm>
          <a:prstGeom prst="righ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1" name="Google Shape;601;p32"/>
          <p:cNvSpPr/>
          <p:nvPr/>
        </p:nvSpPr>
        <p:spPr>
          <a:xfrm rot="-5403058" flipH="1">
            <a:off x="340816" y="4681588"/>
            <a:ext cx="337200" cy="375300"/>
          </a:xfrm>
          <a:prstGeom prst="bentArrow">
            <a:avLst>
              <a:gd name="adj1" fmla="val 25000"/>
              <a:gd name="adj2" fmla="val 25000"/>
              <a:gd name="adj3" fmla="val 25000"/>
              <a:gd name="adj4" fmla="val 51909"/>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2" name="Google Shape;602;p32"/>
          <p:cNvSpPr/>
          <p:nvPr/>
        </p:nvSpPr>
        <p:spPr>
          <a:xfrm>
            <a:off x="2454434" y="3100420"/>
            <a:ext cx="372600" cy="509100"/>
          </a:xfrm>
          <a:prstGeom prst="bentArrow">
            <a:avLst>
              <a:gd name="adj1" fmla="val 25000"/>
              <a:gd name="adj2" fmla="val 25000"/>
              <a:gd name="adj3" fmla="val 25000"/>
              <a:gd name="adj4" fmla="val 51909"/>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3" name="Google Shape;603;p32"/>
          <p:cNvSpPr/>
          <p:nvPr/>
        </p:nvSpPr>
        <p:spPr>
          <a:xfrm rot="10800000" flipH="1">
            <a:off x="3774015" y="3852000"/>
            <a:ext cx="372600" cy="509100"/>
          </a:xfrm>
          <a:prstGeom prst="bentArrow">
            <a:avLst>
              <a:gd name="adj1" fmla="val 25000"/>
              <a:gd name="adj2" fmla="val 25000"/>
              <a:gd name="adj3" fmla="val 25000"/>
              <a:gd name="adj4" fmla="val 51909"/>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4" name="Google Shape;604;p32"/>
          <p:cNvSpPr txBox="1"/>
          <p:nvPr/>
        </p:nvSpPr>
        <p:spPr>
          <a:xfrm>
            <a:off x="2782081" y="3090182"/>
            <a:ext cx="7353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Completes w/ 90% Attendance</a:t>
            </a:r>
            <a:endParaRPr sz="600" b="1"/>
          </a:p>
        </p:txBody>
      </p:sp>
      <p:sp>
        <p:nvSpPr>
          <p:cNvPr id="605" name="Google Shape;605;p32"/>
          <p:cNvSpPr/>
          <p:nvPr/>
        </p:nvSpPr>
        <p:spPr>
          <a:xfrm>
            <a:off x="3424034" y="3465981"/>
            <a:ext cx="186900" cy="2916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6" name="Google Shape;606;p32"/>
          <p:cNvSpPr txBox="1"/>
          <p:nvPr/>
        </p:nvSpPr>
        <p:spPr>
          <a:xfrm>
            <a:off x="2705775" y="5267039"/>
            <a:ext cx="7353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No Stipend</a:t>
            </a:r>
            <a:endParaRPr sz="600" b="1"/>
          </a:p>
        </p:txBody>
      </p:sp>
      <p:sp>
        <p:nvSpPr>
          <p:cNvPr id="607" name="Google Shape;607;p32"/>
          <p:cNvSpPr/>
          <p:nvPr/>
        </p:nvSpPr>
        <p:spPr>
          <a:xfrm rot="-10794482">
            <a:off x="2547405" y="5293524"/>
            <a:ext cx="186900" cy="177900"/>
          </a:xfrm>
          <a:prstGeom prst="righ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8" name="Google Shape;608;p32"/>
          <p:cNvSpPr/>
          <p:nvPr/>
        </p:nvSpPr>
        <p:spPr>
          <a:xfrm rot="10800000" flipH="1">
            <a:off x="2454430" y="4283360"/>
            <a:ext cx="372600" cy="380100"/>
          </a:xfrm>
          <a:prstGeom prst="bentArrow">
            <a:avLst>
              <a:gd name="adj1" fmla="val 25000"/>
              <a:gd name="adj2" fmla="val 25000"/>
              <a:gd name="adj3" fmla="val 25000"/>
              <a:gd name="adj4" fmla="val 51909"/>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09" name="Google Shape;609;p32"/>
          <p:cNvSpPr txBox="1"/>
          <p:nvPr/>
        </p:nvSpPr>
        <p:spPr>
          <a:xfrm>
            <a:off x="4033577" y="3976563"/>
            <a:ext cx="9699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Does Not Meet Learning Objectives</a:t>
            </a:r>
            <a:endParaRPr sz="600" b="1"/>
          </a:p>
        </p:txBody>
      </p:sp>
      <p:sp>
        <p:nvSpPr>
          <p:cNvPr id="610" name="Google Shape;610;p32"/>
          <p:cNvSpPr/>
          <p:nvPr/>
        </p:nvSpPr>
        <p:spPr>
          <a:xfrm>
            <a:off x="4644702" y="2875932"/>
            <a:ext cx="165600" cy="2916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11" name="Google Shape;611;p32"/>
          <p:cNvSpPr txBox="1"/>
          <p:nvPr/>
        </p:nvSpPr>
        <p:spPr>
          <a:xfrm>
            <a:off x="4756353" y="2866393"/>
            <a:ext cx="7914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Background Check </a:t>
            </a:r>
            <a:endParaRPr sz="600" b="1"/>
          </a:p>
        </p:txBody>
      </p:sp>
      <p:sp>
        <p:nvSpPr>
          <p:cNvPr id="612" name="Google Shape;612;p32"/>
          <p:cNvSpPr/>
          <p:nvPr/>
        </p:nvSpPr>
        <p:spPr>
          <a:xfrm>
            <a:off x="5031398" y="2446125"/>
            <a:ext cx="327600" cy="420300"/>
          </a:xfrm>
          <a:prstGeom prst="bentArrow">
            <a:avLst>
              <a:gd name="adj1" fmla="val 25000"/>
              <a:gd name="adj2" fmla="val 25000"/>
              <a:gd name="adj3" fmla="val 25000"/>
              <a:gd name="adj4" fmla="val 45103"/>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13" name="Google Shape;613;p32"/>
          <p:cNvSpPr/>
          <p:nvPr/>
        </p:nvSpPr>
        <p:spPr>
          <a:xfrm rot="10800000" flipH="1">
            <a:off x="5031386" y="3300803"/>
            <a:ext cx="327600" cy="509100"/>
          </a:xfrm>
          <a:prstGeom prst="bentArrow">
            <a:avLst>
              <a:gd name="adj1" fmla="val 25000"/>
              <a:gd name="adj2" fmla="val 25000"/>
              <a:gd name="adj3" fmla="val 25000"/>
              <a:gd name="adj4" fmla="val 51909"/>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14" name="Google Shape;614;p32"/>
          <p:cNvSpPr txBox="1"/>
          <p:nvPr/>
        </p:nvSpPr>
        <p:spPr>
          <a:xfrm>
            <a:off x="5354892" y="2431883"/>
            <a:ext cx="4389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Pass</a:t>
            </a:r>
            <a:endParaRPr sz="600" b="1"/>
          </a:p>
        </p:txBody>
      </p:sp>
      <p:sp>
        <p:nvSpPr>
          <p:cNvPr id="615" name="Google Shape;615;p32"/>
          <p:cNvSpPr/>
          <p:nvPr/>
        </p:nvSpPr>
        <p:spPr>
          <a:xfrm>
            <a:off x="5793798" y="2396625"/>
            <a:ext cx="165600" cy="2916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16" name="Google Shape;616;p32"/>
          <p:cNvSpPr txBox="1"/>
          <p:nvPr/>
        </p:nvSpPr>
        <p:spPr>
          <a:xfrm>
            <a:off x="5854755" y="2358853"/>
            <a:ext cx="8259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Sent to CRM Training</a:t>
            </a:r>
            <a:endParaRPr sz="600" b="1"/>
          </a:p>
        </p:txBody>
      </p:sp>
      <p:sp>
        <p:nvSpPr>
          <p:cNvPr id="617" name="Google Shape;617;p32"/>
          <p:cNvSpPr/>
          <p:nvPr/>
        </p:nvSpPr>
        <p:spPr>
          <a:xfrm rot="-5400000" flipH="1">
            <a:off x="5295747" y="4132804"/>
            <a:ext cx="557400" cy="241200"/>
          </a:xfrm>
          <a:prstGeom prst="righ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18" name="Google Shape;618;p32"/>
          <p:cNvSpPr txBox="1"/>
          <p:nvPr/>
        </p:nvSpPr>
        <p:spPr>
          <a:xfrm>
            <a:off x="5205415" y="4583329"/>
            <a:ext cx="1224900" cy="291600"/>
          </a:xfrm>
          <a:prstGeom prst="rect">
            <a:avLst/>
          </a:prstGeom>
          <a:noFill/>
          <a:ln>
            <a:noFill/>
          </a:ln>
        </p:spPr>
        <p:txBody>
          <a:bodyPr spcFirstLastPara="1" wrap="square" lIns="91425" tIns="45700" rIns="91425" bIns="45700" anchor="t" anchorCtr="1">
            <a:noAutofit/>
          </a:bodyPr>
          <a:lstStyle/>
          <a:p>
            <a:pPr marL="0" marR="0" lvl="0" indent="0" algn="l" rtl="0">
              <a:lnSpc>
                <a:spcPct val="100000"/>
              </a:lnSpc>
              <a:spcBef>
                <a:spcPts val="0"/>
              </a:spcBef>
              <a:spcAft>
                <a:spcPts val="0"/>
              </a:spcAft>
              <a:buNone/>
            </a:pPr>
            <a:r>
              <a:rPr lang="en-US" sz="600" b="1"/>
              <a:t>Exit Program - Guided to other programs, services, training</a:t>
            </a:r>
            <a:endParaRPr sz="600" b="1"/>
          </a:p>
        </p:txBody>
      </p:sp>
      <p:sp>
        <p:nvSpPr>
          <p:cNvPr id="619" name="Google Shape;619;p32"/>
          <p:cNvSpPr txBox="1"/>
          <p:nvPr/>
        </p:nvSpPr>
        <p:spPr>
          <a:xfrm>
            <a:off x="5293929" y="3507613"/>
            <a:ext cx="5607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Does not pass</a:t>
            </a:r>
            <a:endParaRPr sz="600" b="1"/>
          </a:p>
        </p:txBody>
      </p:sp>
      <p:sp>
        <p:nvSpPr>
          <p:cNvPr id="620" name="Google Shape;620;p32"/>
          <p:cNvSpPr/>
          <p:nvPr/>
        </p:nvSpPr>
        <p:spPr>
          <a:xfrm rot="10800000" flipH="1">
            <a:off x="4605318" y="4468677"/>
            <a:ext cx="571500" cy="396300"/>
          </a:xfrm>
          <a:prstGeom prst="bentArrow">
            <a:avLst>
              <a:gd name="adj1" fmla="val 25000"/>
              <a:gd name="adj2" fmla="val 23865"/>
              <a:gd name="adj3" fmla="val 25000"/>
              <a:gd name="adj4" fmla="val 51909"/>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21" name="Google Shape;621;p32"/>
          <p:cNvSpPr txBox="1"/>
          <p:nvPr/>
        </p:nvSpPr>
        <p:spPr>
          <a:xfrm>
            <a:off x="6427517" y="1713950"/>
            <a:ext cx="791400" cy="2916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Complete Training</a:t>
            </a:r>
            <a:endParaRPr sz="600" b="1"/>
          </a:p>
          <a:p>
            <a:pPr marL="0" marR="0" lvl="0" indent="0" algn="ctr" rtl="0">
              <a:lnSpc>
                <a:spcPct val="100000"/>
              </a:lnSpc>
              <a:spcBef>
                <a:spcPts val="0"/>
              </a:spcBef>
              <a:spcAft>
                <a:spcPts val="0"/>
              </a:spcAft>
              <a:buNone/>
            </a:pPr>
            <a:r>
              <a:rPr lang="en-US" sz="600" b="1"/>
              <a:t>&amp; CRM Certification</a:t>
            </a:r>
            <a:endParaRPr sz="600" b="1"/>
          </a:p>
        </p:txBody>
      </p:sp>
      <p:sp>
        <p:nvSpPr>
          <p:cNvPr id="622" name="Google Shape;622;p32"/>
          <p:cNvSpPr/>
          <p:nvPr/>
        </p:nvSpPr>
        <p:spPr>
          <a:xfrm>
            <a:off x="7178184" y="1842513"/>
            <a:ext cx="186900" cy="205500"/>
          </a:xfrm>
          <a:prstGeom prst="right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23" name="Google Shape;623;p32"/>
          <p:cNvSpPr/>
          <p:nvPr/>
        </p:nvSpPr>
        <p:spPr>
          <a:xfrm rot="10800000">
            <a:off x="6356854" y="3724670"/>
            <a:ext cx="401100" cy="980700"/>
          </a:xfrm>
          <a:prstGeom prst="bentArrow">
            <a:avLst>
              <a:gd name="adj1" fmla="val 30481"/>
              <a:gd name="adj2" fmla="val 25000"/>
              <a:gd name="adj3" fmla="val 25000"/>
              <a:gd name="adj4" fmla="val 75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24" name="Google Shape;624;p32"/>
          <p:cNvSpPr txBox="1"/>
          <p:nvPr/>
        </p:nvSpPr>
        <p:spPr>
          <a:xfrm>
            <a:off x="6430322" y="2964522"/>
            <a:ext cx="888600" cy="624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600" b="1"/>
              <a:t>Does Not Complete Training or Attain Certification</a:t>
            </a:r>
            <a:endParaRPr sz="600" b="1"/>
          </a:p>
        </p:txBody>
      </p:sp>
      <p:sp>
        <p:nvSpPr>
          <p:cNvPr id="625" name="Google Shape;625;p32"/>
          <p:cNvSpPr txBox="1"/>
          <p:nvPr/>
        </p:nvSpPr>
        <p:spPr>
          <a:xfrm>
            <a:off x="7667268" y="1789488"/>
            <a:ext cx="2337900" cy="2463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800" b="1"/>
              <a:t>Interview for Entry-level  OHA-Funded Positions that require CRM Certification;</a:t>
            </a:r>
            <a:endParaRPr sz="800" b="1"/>
          </a:p>
          <a:p>
            <a:pPr marL="0" marR="0" lvl="0" indent="0" algn="ctr" rtl="0">
              <a:lnSpc>
                <a:spcPct val="100000"/>
              </a:lnSpc>
              <a:spcBef>
                <a:spcPts val="0"/>
              </a:spcBef>
              <a:spcAft>
                <a:spcPts val="0"/>
              </a:spcAft>
              <a:buNone/>
            </a:pPr>
            <a:endParaRPr sz="800" b="1"/>
          </a:p>
        </p:txBody>
      </p:sp>
      <p:sp>
        <p:nvSpPr>
          <p:cNvPr id="626" name="Google Shape;626;p32"/>
          <p:cNvSpPr/>
          <p:nvPr/>
        </p:nvSpPr>
        <p:spPr>
          <a:xfrm rot="-5400000" flipH="1">
            <a:off x="2946899" y="4969266"/>
            <a:ext cx="253200" cy="241200"/>
          </a:xfrm>
          <a:prstGeom prst="righ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27" name="Google Shape;627;p32"/>
          <p:cNvSpPr/>
          <p:nvPr/>
        </p:nvSpPr>
        <p:spPr>
          <a:xfrm>
            <a:off x="6167483" y="1842524"/>
            <a:ext cx="327000" cy="420300"/>
          </a:xfrm>
          <a:prstGeom prst="bentArrow">
            <a:avLst>
              <a:gd name="adj1" fmla="val 25000"/>
              <a:gd name="adj2" fmla="val 25000"/>
              <a:gd name="adj3" fmla="val 25000"/>
              <a:gd name="adj4" fmla="val 45103"/>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28" name="Google Shape;628;p32"/>
          <p:cNvSpPr/>
          <p:nvPr/>
        </p:nvSpPr>
        <p:spPr>
          <a:xfrm rot="10800000" flipH="1">
            <a:off x="6158758" y="2699913"/>
            <a:ext cx="327600" cy="509100"/>
          </a:xfrm>
          <a:prstGeom prst="bentArrow">
            <a:avLst>
              <a:gd name="adj1" fmla="val 25000"/>
              <a:gd name="adj2" fmla="val 25000"/>
              <a:gd name="adj3" fmla="val 25000"/>
              <a:gd name="adj4" fmla="val 51909"/>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00"/>
          </a:p>
        </p:txBody>
      </p:sp>
      <p:sp>
        <p:nvSpPr>
          <p:cNvPr id="629" name="Google Shape;629;p32"/>
          <p:cNvSpPr txBox="1"/>
          <p:nvPr/>
        </p:nvSpPr>
        <p:spPr>
          <a:xfrm>
            <a:off x="8507175" y="1246648"/>
            <a:ext cx="1251000" cy="548700"/>
          </a:xfrm>
          <a:prstGeom prst="rect">
            <a:avLst/>
          </a:prstGeom>
          <a:noFill/>
          <a:ln>
            <a:noFill/>
          </a:ln>
        </p:spPr>
        <p:txBody>
          <a:bodyPr spcFirstLastPara="1" wrap="square" lIns="91425" tIns="45700" rIns="91425" bIns="45700" anchor="t" anchorCtr="1">
            <a:noAutofit/>
          </a:bodyPr>
          <a:lstStyle/>
          <a:p>
            <a:pPr marL="0" marR="0" lvl="0" indent="0" algn="ctr"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Retention</a:t>
            </a:r>
            <a:endParaRPr sz="9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634"/>
        <p:cNvGrpSpPr/>
        <p:nvPr/>
      </p:nvGrpSpPr>
      <p:grpSpPr>
        <a:xfrm>
          <a:off x="0" y="0"/>
          <a:ext cx="0" cy="0"/>
          <a:chOff x="0" y="0"/>
          <a:chExt cx="0" cy="0"/>
        </a:xfrm>
      </p:grpSpPr>
      <p:sp>
        <p:nvSpPr>
          <p:cNvPr id="635" name="Google Shape;635;p33"/>
          <p:cNvSpPr txBox="1"/>
          <p:nvPr/>
        </p:nvSpPr>
        <p:spPr>
          <a:xfrm>
            <a:off x="272450" y="6379525"/>
            <a:ext cx="11226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chemeClr val="dk1"/>
                </a:solidFill>
              </a:rPr>
              <a:t>Source: MHAAO - https://static1.squarespace.com/static/5a0de0f94c0dbf779166a592/t/5f9ca67b41d2a92c7ab2aa78/1604101778817/PDS+Needs+Assessment+Report+with+Appendices+-+FINAL.pdf</a:t>
            </a:r>
            <a:endParaRPr sz="500"/>
          </a:p>
        </p:txBody>
      </p:sp>
      <p:sp>
        <p:nvSpPr>
          <p:cNvPr id="636" name="Google Shape;636;p33"/>
          <p:cNvSpPr txBox="1"/>
          <p:nvPr/>
        </p:nvSpPr>
        <p:spPr>
          <a:xfrm>
            <a:off x="133425" y="200125"/>
            <a:ext cx="115437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000" b="1">
                <a:solidFill>
                  <a:srgbClr val="0F263F"/>
                </a:solidFill>
                <a:latin typeface="Merriweather"/>
                <a:ea typeface="Merriweather"/>
                <a:cs typeface="Merriweather"/>
                <a:sym typeface="Merriweather"/>
              </a:rPr>
              <a:t>OHA Workforce Needs Assessment Relevant to Program </a:t>
            </a:r>
            <a:endParaRPr sz="3000">
              <a:solidFill>
                <a:schemeClr val="dk1"/>
              </a:solidFill>
            </a:endParaRPr>
          </a:p>
        </p:txBody>
      </p:sp>
      <p:sp>
        <p:nvSpPr>
          <p:cNvPr id="637" name="Google Shape;637;p33"/>
          <p:cNvSpPr txBox="1"/>
          <p:nvPr/>
        </p:nvSpPr>
        <p:spPr>
          <a:xfrm>
            <a:off x="272450" y="1080600"/>
            <a:ext cx="11003100" cy="41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Merriweather"/>
                <a:ea typeface="Merriweather"/>
                <a:cs typeface="Merriweather"/>
                <a:sym typeface="Merriweather"/>
              </a:rPr>
              <a:t>Training &amp; Certification:</a:t>
            </a:r>
            <a:endParaRPr b="1">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US">
                <a:latin typeface="Merriweather"/>
                <a:ea typeface="Merriweather"/>
                <a:cs typeface="Merriweather"/>
                <a:sym typeface="Merriweather"/>
              </a:rPr>
              <a:t>Support individuals in accessing peer certification.</a:t>
            </a:r>
            <a:endParaRPr>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US">
                <a:latin typeface="Merriweather"/>
                <a:ea typeface="Merriweather"/>
                <a:cs typeface="Merriweather"/>
                <a:sym typeface="Merriweather"/>
              </a:rPr>
              <a:t>Support and increase training standards and availability.</a:t>
            </a:r>
            <a:endParaRPr>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US">
                <a:latin typeface="Merriweather"/>
                <a:ea typeface="Merriweather"/>
                <a:cs typeface="Merriweather"/>
                <a:sym typeface="Merriweather"/>
              </a:rPr>
              <a:t>Support increase access to continuing education for peer-delivered service providers, including development of culturally-and linguistically-specific peer certification trainings and education opportunities to decrease barriers to access to certification and workforce entry.</a:t>
            </a:r>
            <a:endParaRPr>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p>
            <a:pPr marL="0" lvl="0" indent="0" algn="l" rtl="0">
              <a:spcBef>
                <a:spcPts val="0"/>
              </a:spcBef>
              <a:spcAft>
                <a:spcPts val="0"/>
              </a:spcAft>
              <a:buNone/>
            </a:pPr>
            <a:r>
              <a:rPr lang="en-US" b="1">
                <a:latin typeface="Merriweather"/>
                <a:ea typeface="Merriweather"/>
                <a:cs typeface="Merriweather"/>
                <a:sym typeface="Merriweather"/>
              </a:rPr>
              <a:t>Workforce Sustainability:</a:t>
            </a:r>
            <a:endParaRPr b="1">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US">
                <a:latin typeface="Merriweather"/>
                <a:ea typeface="Merriweather"/>
                <a:cs typeface="Merriweather"/>
                <a:sym typeface="Merriweather"/>
              </a:rPr>
              <a:t>Develop ways to address compassion fatigue, vicarious trauma and burnout which lead to high rates of turnover.</a:t>
            </a:r>
            <a:endParaRPr>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US">
                <a:latin typeface="Merriweather"/>
                <a:ea typeface="Merriweather"/>
                <a:cs typeface="Merriweather"/>
                <a:sym typeface="Merriweather"/>
              </a:rPr>
              <a:t>Require organizations to have adequate supervision models and encourage peer connections.</a:t>
            </a:r>
            <a:endParaRPr>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p>
            <a:pPr marL="0" lvl="0" indent="0" algn="l" rtl="0">
              <a:spcBef>
                <a:spcPts val="0"/>
              </a:spcBef>
              <a:spcAft>
                <a:spcPts val="0"/>
              </a:spcAft>
              <a:buNone/>
            </a:pPr>
            <a:r>
              <a:rPr lang="en-US" b="1">
                <a:latin typeface="Merriweather"/>
                <a:ea typeface="Merriweather"/>
                <a:cs typeface="Merriweather"/>
                <a:sym typeface="Merriweather"/>
              </a:rPr>
              <a:t>Funding</a:t>
            </a:r>
            <a:r>
              <a:rPr lang="en-US">
                <a:latin typeface="Merriweather"/>
                <a:ea typeface="Merriweather"/>
                <a:cs typeface="Merriweather"/>
                <a:sym typeface="Merriweather"/>
              </a:rPr>
              <a:t>:</a:t>
            </a:r>
            <a:endParaRPr>
              <a:latin typeface="Merriweather"/>
              <a:ea typeface="Merriweather"/>
              <a:cs typeface="Merriweather"/>
              <a:sym typeface="Merriweather"/>
            </a:endParaRPr>
          </a:p>
          <a:p>
            <a:pPr marL="457200" lvl="0" indent="0" algn="l" rtl="0">
              <a:spcBef>
                <a:spcPts val="0"/>
              </a:spcBef>
              <a:spcAft>
                <a:spcPts val="0"/>
              </a:spcAft>
              <a:buNone/>
            </a:pPr>
            <a:endParaRPr>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US">
                <a:latin typeface="Merriweather"/>
                <a:ea typeface="Merriweather"/>
                <a:cs typeface="Merriweather"/>
                <a:sym typeface="Merriweather"/>
              </a:rPr>
              <a:t>Address insufficient funding opportunities for peer-run programs and services to create sustainable funding opportunities that align with services being delivered and promote diversity, equity and inclusion.</a:t>
            </a:r>
            <a:endParaRPr>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2100" y="233600"/>
            <a:ext cx="10515600" cy="88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Merriweather"/>
              <a:buNone/>
            </a:pPr>
            <a:r>
              <a:rPr lang="en-US" sz="3000" b="1">
                <a:solidFill>
                  <a:srgbClr val="0F263F"/>
                </a:solidFill>
                <a:latin typeface="Merriweather"/>
                <a:ea typeface="Merriweather"/>
                <a:cs typeface="Merriweather"/>
                <a:sym typeface="Merriweather"/>
              </a:rPr>
              <a:t>The Workforce Investment Board</a:t>
            </a:r>
            <a:endParaRPr b="1">
              <a:latin typeface="Merriweather"/>
              <a:ea typeface="Merriweather"/>
              <a:cs typeface="Merriweather"/>
              <a:sym typeface="Merriweather"/>
            </a:endParaRPr>
          </a:p>
        </p:txBody>
      </p:sp>
      <p:sp>
        <p:nvSpPr>
          <p:cNvPr id="94" name="Google Shape;94;p17"/>
          <p:cNvSpPr txBox="1">
            <a:spLocks noGrp="1"/>
          </p:cNvSpPr>
          <p:nvPr>
            <p:ph type="body" idx="1"/>
          </p:nvPr>
        </p:nvSpPr>
        <p:spPr>
          <a:xfrm>
            <a:off x="312100" y="1005200"/>
            <a:ext cx="11531400" cy="2509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1800"/>
              <a:buNone/>
            </a:pPr>
            <a:r>
              <a:rPr lang="en-US" sz="1600">
                <a:solidFill>
                  <a:schemeClr val="dk1"/>
                </a:solidFill>
                <a:latin typeface="Merriweather"/>
                <a:ea typeface="Merriweather"/>
                <a:cs typeface="Merriweather"/>
                <a:sym typeface="Merriweather"/>
              </a:rPr>
              <a:t>About Worksystems: </a:t>
            </a:r>
            <a:endParaRPr sz="1600">
              <a:solidFill>
                <a:schemeClr val="dk1"/>
              </a:solidFill>
              <a:latin typeface="Merriweather"/>
              <a:ea typeface="Merriweather"/>
              <a:cs typeface="Merriweather"/>
              <a:sym typeface="Merriweather"/>
            </a:endParaRPr>
          </a:p>
          <a:p>
            <a:pPr marL="457200" lvl="0" indent="-311150" algn="l" rtl="0">
              <a:lnSpc>
                <a:spcPct val="115000"/>
              </a:lnSpc>
              <a:spcBef>
                <a:spcPts val="160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Non-profit agency designated by the Governor to coordinate Federal, State and local workforce investment funds.</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We serve the Greater Portland Metro Area - Multnomah and Washington County.</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Our budget is ~$35MM annually in grants for training and employment activities.</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We work with our Aligned Partner Network (40+ community-based and culturally-specific organizations) and WorkSource Centers (America’s Job Centers) to manage investments in the region.</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We design and coordinate workforce development programs and services delivered through a network of partners to help people get the skills, training and education they need to go to work or to advance in their careers. </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Our partners include employers, labor groups, government, community colleges, high schools, community-based and economic development organizations.  </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Since 1998, Worksystems has invested over $300 million in our community.</a:t>
            </a:r>
            <a:endParaRPr sz="1300" b="0">
              <a:solidFill>
                <a:schemeClr val="dk1"/>
              </a:solidFill>
              <a:latin typeface="Merriweather"/>
              <a:ea typeface="Merriweather"/>
              <a:cs typeface="Merriweather"/>
              <a:sym typeface="Merriweather"/>
            </a:endParaRPr>
          </a:p>
          <a:p>
            <a:pPr marL="0" lvl="0" indent="0" algn="l" rtl="0">
              <a:lnSpc>
                <a:spcPct val="115000"/>
              </a:lnSpc>
              <a:spcBef>
                <a:spcPts val="1200"/>
              </a:spcBef>
              <a:spcAft>
                <a:spcPts val="0"/>
              </a:spcAft>
              <a:buNone/>
            </a:pPr>
            <a:r>
              <a:rPr lang="en-US" sz="1600">
                <a:solidFill>
                  <a:schemeClr val="dk1"/>
                </a:solidFill>
                <a:latin typeface="Merriweather"/>
                <a:ea typeface="Merriweather"/>
                <a:cs typeface="Merriweather"/>
                <a:sym typeface="Merriweather"/>
              </a:rPr>
              <a:t>About Business Services and Sector Strategies:</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160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We collaborate with SW Washington and Clackamas County workforce boards.</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We have a regional framework and definition of a quality job that guides our work that includes characteristics beyond pay (i.e benefits, predictable schedule, worker safety/ work engagement, accessible hiring, training and advancement opportunities, etc)</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We identify and engage targeted industries that are high growth sectors in the region and have high job quality characteristics.</a:t>
            </a:r>
            <a:endParaRPr sz="1300" b="0">
              <a:solidFill>
                <a:schemeClr val="dk1"/>
              </a:solidFill>
              <a:latin typeface="Merriweather"/>
              <a:ea typeface="Merriweather"/>
              <a:cs typeface="Merriweather"/>
              <a:sym typeface="Merriweather"/>
            </a:endParaRPr>
          </a:p>
          <a:p>
            <a:pPr marL="457200" lvl="0" indent="-311150" algn="l" rtl="0">
              <a:lnSpc>
                <a:spcPct val="115000"/>
              </a:lnSpc>
              <a:spcBef>
                <a:spcPts val="0"/>
              </a:spcBef>
              <a:spcAft>
                <a:spcPts val="0"/>
              </a:spcAft>
              <a:buClr>
                <a:schemeClr val="dk1"/>
              </a:buClr>
              <a:buSzPts val="1300"/>
              <a:buFont typeface="Merriweather"/>
              <a:buChar char="●"/>
            </a:pPr>
            <a:r>
              <a:rPr lang="en-US" sz="1300" b="0">
                <a:solidFill>
                  <a:schemeClr val="dk1"/>
                </a:solidFill>
                <a:latin typeface="Merriweather"/>
                <a:ea typeface="Merriweather"/>
                <a:cs typeface="Merriweather"/>
                <a:sym typeface="Merriweather"/>
              </a:rPr>
              <a:t>We convene industry to design workforce investments and create access to our priority customers in our WorkSource Centers and Community Programs.</a:t>
            </a:r>
            <a:endParaRPr sz="1400" b="0">
              <a:solidFill>
                <a:schemeClr val="dk1"/>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2100" y="233600"/>
            <a:ext cx="10515600" cy="88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Merriweather"/>
              <a:buNone/>
            </a:pPr>
            <a:r>
              <a:rPr lang="en-US" sz="3000" b="1">
                <a:solidFill>
                  <a:srgbClr val="0F263F"/>
                </a:solidFill>
                <a:latin typeface="Merriweather"/>
                <a:ea typeface="Merriweather"/>
                <a:cs typeface="Merriweather"/>
                <a:sym typeface="Merriweather"/>
              </a:rPr>
              <a:t>National and State Context</a:t>
            </a:r>
            <a:endParaRPr b="1">
              <a:latin typeface="Merriweather"/>
              <a:ea typeface="Merriweather"/>
              <a:cs typeface="Merriweather"/>
              <a:sym typeface="Merriweather"/>
            </a:endParaRPr>
          </a:p>
        </p:txBody>
      </p:sp>
      <p:sp>
        <p:nvSpPr>
          <p:cNvPr id="101" name="Google Shape;101;p18"/>
          <p:cNvSpPr txBox="1">
            <a:spLocks noGrp="1"/>
          </p:cNvSpPr>
          <p:nvPr>
            <p:ph type="body" idx="1"/>
          </p:nvPr>
        </p:nvSpPr>
        <p:spPr>
          <a:xfrm>
            <a:off x="312100" y="1233800"/>
            <a:ext cx="7288200" cy="250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400" b="0" dirty="0">
              <a:solidFill>
                <a:schemeClr val="dk1"/>
              </a:solidFill>
              <a:latin typeface="Merriweather"/>
              <a:ea typeface="Merriweather"/>
              <a:cs typeface="Merriweather"/>
              <a:sym typeface="Merriweather"/>
            </a:endParaRPr>
          </a:p>
          <a:p>
            <a:pPr marL="457200" lvl="0" indent="-311150" algn="l" rtl="0">
              <a:lnSpc>
                <a:spcPct val="115000"/>
              </a:lnSpc>
              <a:spcBef>
                <a:spcPts val="1600"/>
              </a:spcBef>
              <a:spcAft>
                <a:spcPts val="0"/>
              </a:spcAft>
              <a:buClr>
                <a:schemeClr val="dk1"/>
              </a:buClr>
              <a:buSzPts val="1300"/>
              <a:buFont typeface="Merriweather"/>
              <a:buChar char="●"/>
            </a:pPr>
            <a:r>
              <a:rPr lang="en-US" sz="1300" dirty="0">
                <a:solidFill>
                  <a:schemeClr val="dk1"/>
                </a:solidFill>
                <a:latin typeface="Merriweather"/>
                <a:ea typeface="Merriweather"/>
                <a:cs typeface="Merriweather"/>
                <a:sym typeface="Merriweather"/>
              </a:rPr>
              <a:t>PEER WORKERS: </a:t>
            </a:r>
            <a:r>
              <a:rPr lang="en-US" sz="1300" b="0" dirty="0">
                <a:solidFill>
                  <a:schemeClr val="dk1"/>
                </a:solidFill>
                <a:latin typeface="Merriweather"/>
                <a:ea typeface="Merriweather"/>
                <a:cs typeface="Merriweather"/>
                <a:sym typeface="Merriweather"/>
              </a:rPr>
              <a:t>Emerging Healthcare field called Peer-Delivered Services based on an important evidence-based model of care for addiction and mental health that includes empathy and support from a practitioner that has lived experience with recovery from substance abuse disorder.</a:t>
            </a:r>
            <a:endParaRPr sz="1300" dirty="0">
              <a:solidFill>
                <a:schemeClr val="dk1"/>
              </a:solidFill>
              <a:latin typeface="Merriweather"/>
              <a:ea typeface="Merriweather"/>
              <a:cs typeface="Merriweather"/>
              <a:sym typeface="Merriweather"/>
            </a:endParaRPr>
          </a:p>
          <a:p>
            <a:pPr marL="457200" lvl="0" indent="-311150" algn="l" rtl="0">
              <a:lnSpc>
                <a:spcPct val="115000"/>
              </a:lnSpc>
              <a:spcBef>
                <a:spcPts val="1000"/>
              </a:spcBef>
              <a:spcAft>
                <a:spcPts val="0"/>
              </a:spcAft>
              <a:buClr>
                <a:schemeClr val="dk1"/>
              </a:buClr>
              <a:buSzPts val="1300"/>
              <a:buFont typeface="Merriweather"/>
              <a:buChar char="●"/>
            </a:pPr>
            <a:r>
              <a:rPr lang="en-US" sz="1300" dirty="0">
                <a:solidFill>
                  <a:schemeClr val="dk1"/>
                </a:solidFill>
                <a:latin typeface="Merriweather"/>
                <a:ea typeface="Merriweather"/>
                <a:cs typeface="Merriweather"/>
                <a:sym typeface="Merriweather"/>
              </a:rPr>
              <a:t>OREGON HEALTH AUTHORITY (OHA):</a:t>
            </a:r>
            <a:r>
              <a:rPr lang="en-US" sz="1300" b="0" dirty="0">
                <a:solidFill>
                  <a:schemeClr val="dk1"/>
                </a:solidFill>
                <a:latin typeface="Merriweather"/>
                <a:ea typeface="Merriweather"/>
                <a:cs typeface="Merriweather"/>
                <a:sym typeface="Merriweather"/>
              </a:rPr>
              <a:t> From 2007-2020 OHA integrated state-approved peer support certification trainings state-wide and a Traditional Health Worker Registry - Where all peer support workers are registered.</a:t>
            </a:r>
            <a:endParaRPr sz="1300" b="0" dirty="0">
              <a:solidFill>
                <a:schemeClr val="dk1"/>
              </a:solidFill>
              <a:latin typeface="Merriweather"/>
              <a:ea typeface="Merriweather"/>
              <a:cs typeface="Merriweather"/>
              <a:sym typeface="Merriweather"/>
            </a:endParaRPr>
          </a:p>
          <a:p>
            <a:pPr marL="457200" lvl="0" indent="0" algn="l" rtl="0">
              <a:lnSpc>
                <a:spcPct val="115000"/>
              </a:lnSpc>
              <a:spcBef>
                <a:spcPts val="1600"/>
              </a:spcBef>
              <a:spcAft>
                <a:spcPts val="0"/>
              </a:spcAft>
              <a:buNone/>
            </a:pPr>
            <a:endParaRPr sz="1300" b="0" dirty="0">
              <a:solidFill>
                <a:schemeClr val="dk1"/>
              </a:solidFill>
              <a:latin typeface="Merriweather"/>
              <a:ea typeface="Merriweather"/>
              <a:cs typeface="Merriweather"/>
              <a:sym typeface="Merriweather"/>
            </a:endParaRPr>
          </a:p>
          <a:p>
            <a:pPr marL="457200" lvl="0" indent="-311150" algn="l" rtl="0">
              <a:lnSpc>
                <a:spcPct val="115000"/>
              </a:lnSpc>
              <a:spcBef>
                <a:spcPts val="1600"/>
              </a:spcBef>
              <a:spcAft>
                <a:spcPts val="0"/>
              </a:spcAft>
              <a:buClr>
                <a:schemeClr val="dk1"/>
              </a:buClr>
              <a:buSzPts val="1300"/>
              <a:buFont typeface="Merriweather"/>
              <a:buChar char="●"/>
            </a:pPr>
            <a:r>
              <a:rPr lang="en-US" sz="1300" dirty="0">
                <a:solidFill>
                  <a:schemeClr val="dk1"/>
                </a:solidFill>
                <a:latin typeface="Merriweather"/>
                <a:ea typeface="Merriweather"/>
                <a:cs typeface="Merriweather"/>
                <a:sym typeface="Merriweather"/>
              </a:rPr>
              <a:t>MEASURE 110:</a:t>
            </a:r>
            <a:r>
              <a:rPr lang="en-US" sz="1300" b="0" dirty="0">
                <a:solidFill>
                  <a:schemeClr val="dk1"/>
                </a:solidFill>
                <a:latin typeface="Merriweather"/>
                <a:ea typeface="Merriweather"/>
                <a:cs typeface="Merriweather"/>
                <a:sym typeface="Merriweather"/>
              </a:rPr>
              <a:t> In November 2020, Oregon voters passed the Drug Addiction Treatment and Recovery Act - Behavioral Health Resource Networks (BHRNs) were established to provide trauma-informed and culturally specific community-based services and support to people with substance use disorders.</a:t>
            </a:r>
            <a:endParaRPr sz="1300" b="0" dirty="0">
              <a:solidFill>
                <a:schemeClr val="dk1"/>
              </a:solidFill>
              <a:latin typeface="Merriweather"/>
              <a:ea typeface="Merriweather"/>
              <a:cs typeface="Merriweather"/>
              <a:sym typeface="Merriweather"/>
            </a:endParaRPr>
          </a:p>
          <a:p>
            <a:pPr marL="457200" lvl="0" indent="-311150" algn="l" rtl="0">
              <a:lnSpc>
                <a:spcPct val="115000"/>
              </a:lnSpc>
              <a:spcBef>
                <a:spcPts val="1000"/>
              </a:spcBef>
              <a:spcAft>
                <a:spcPts val="0"/>
              </a:spcAft>
              <a:buClr>
                <a:schemeClr val="dk1"/>
              </a:buClr>
              <a:buSzPts val="1300"/>
              <a:buFont typeface="Merriweather"/>
              <a:buChar char="●"/>
            </a:pPr>
            <a:r>
              <a:rPr lang="en-US" sz="1300" dirty="0">
                <a:solidFill>
                  <a:schemeClr val="dk1"/>
                </a:solidFill>
                <a:latin typeface="Merriweather"/>
                <a:ea typeface="Merriweather"/>
                <a:cs typeface="Merriweather"/>
                <a:sym typeface="Merriweather"/>
              </a:rPr>
              <a:t>MEASURE 110 FUNDING</a:t>
            </a:r>
            <a:r>
              <a:rPr lang="en-US" sz="1300" b="0" dirty="0">
                <a:solidFill>
                  <a:schemeClr val="dk1"/>
                </a:solidFill>
                <a:latin typeface="Merriweather"/>
                <a:ea typeface="Merriweather"/>
                <a:cs typeface="Merriweather"/>
                <a:sym typeface="Merriweather"/>
              </a:rPr>
              <a:t>: Various Behavioral Health Resource Networks and employers were funded by Measure 110 to hire peer workers to address the growing gap between the need for services and the number of peer workers necessary to meet the demand for services.</a:t>
            </a:r>
            <a:endParaRPr sz="1300" b="0" dirty="0">
              <a:solidFill>
                <a:schemeClr val="dk1"/>
              </a:solidFill>
              <a:latin typeface="Merriweather"/>
              <a:ea typeface="Merriweather"/>
              <a:cs typeface="Merriweather"/>
              <a:sym typeface="Merriweather"/>
            </a:endParaRPr>
          </a:p>
          <a:p>
            <a:pPr marL="457200" lvl="0" indent="-311150" algn="l" rtl="0">
              <a:lnSpc>
                <a:spcPct val="115000"/>
              </a:lnSpc>
              <a:spcBef>
                <a:spcPts val="1000"/>
              </a:spcBef>
              <a:spcAft>
                <a:spcPts val="0"/>
              </a:spcAft>
              <a:buClr>
                <a:schemeClr val="dk1"/>
              </a:buClr>
              <a:buSzPts val="1300"/>
              <a:buFont typeface="Merriweather"/>
              <a:buChar char="●"/>
            </a:pPr>
            <a:r>
              <a:rPr lang="en-US" sz="1300" dirty="0">
                <a:solidFill>
                  <a:schemeClr val="dk1"/>
                </a:solidFill>
                <a:latin typeface="Merriweather"/>
                <a:ea typeface="Merriweather"/>
                <a:cs typeface="Merriweather"/>
                <a:sym typeface="Merriweather"/>
              </a:rPr>
              <a:t>STATE-WIDE CHALLENGES:</a:t>
            </a:r>
            <a:r>
              <a:rPr lang="en-US" sz="1300" b="0" dirty="0">
                <a:solidFill>
                  <a:schemeClr val="dk1"/>
                </a:solidFill>
                <a:latin typeface="Merriweather"/>
                <a:ea typeface="Merriweather"/>
                <a:cs typeface="Merriweather"/>
                <a:sym typeface="Merriweather"/>
              </a:rPr>
              <a:t> This emerging field and workforce have experienced many challenges as reported by Oregon Health Authority’s (OHA) Behavioral Health Workforce Wage Study Report 2022, resulting in a shortage of peer workers and providers. </a:t>
            </a:r>
            <a:endParaRPr sz="1300" b="0" dirty="0">
              <a:solidFill>
                <a:schemeClr val="dk1"/>
              </a:solidFill>
              <a:latin typeface="Merriweather"/>
              <a:ea typeface="Merriweather"/>
              <a:cs typeface="Merriweather"/>
              <a:sym typeface="Merriweather"/>
            </a:endParaRPr>
          </a:p>
          <a:p>
            <a:pPr marL="457200" lvl="0" indent="0" algn="l" rtl="0">
              <a:lnSpc>
                <a:spcPct val="115000"/>
              </a:lnSpc>
              <a:spcBef>
                <a:spcPts val="1200"/>
              </a:spcBef>
              <a:spcAft>
                <a:spcPts val="1000"/>
              </a:spcAft>
              <a:buNone/>
            </a:pPr>
            <a:endParaRPr sz="1200" b="0" dirty="0">
              <a:solidFill>
                <a:schemeClr val="dk1"/>
              </a:solidFill>
              <a:latin typeface="Merriweather"/>
              <a:ea typeface="Merriweather"/>
              <a:cs typeface="Merriweather"/>
              <a:sym typeface="Merriweather"/>
            </a:endParaRPr>
          </a:p>
        </p:txBody>
      </p:sp>
      <p:pic>
        <p:nvPicPr>
          <p:cNvPr id="102" name="Google Shape;102;p18"/>
          <p:cNvPicPr preferRelativeResize="0"/>
          <p:nvPr/>
        </p:nvPicPr>
        <p:blipFill rotWithShape="1">
          <a:blip r:embed="rId3">
            <a:alphaModFix/>
          </a:blip>
          <a:srcRect r="24823"/>
          <a:stretch/>
        </p:blipFill>
        <p:spPr>
          <a:xfrm>
            <a:off x="8250225" y="1754500"/>
            <a:ext cx="3222800" cy="3975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9"/>
          <p:cNvSpPr txBox="1"/>
          <p:nvPr/>
        </p:nvSpPr>
        <p:spPr>
          <a:xfrm>
            <a:off x="189450" y="6366175"/>
            <a:ext cx="900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Source- </a:t>
            </a:r>
            <a:r>
              <a:rPr lang="en-US" sz="1200" u="sng">
                <a:solidFill>
                  <a:schemeClr val="hlink"/>
                </a:solidFill>
                <a:hlinkClick r:id="rId3"/>
              </a:rPr>
              <a:t>MHAAO</a:t>
            </a:r>
            <a:r>
              <a:rPr lang="en-US" sz="1200"/>
              <a:t>, OHA</a:t>
            </a:r>
            <a:endParaRPr sz="1200"/>
          </a:p>
        </p:txBody>
      </p:sp>
      <p:sp>
        <p:nvSpPr>
          <p:cNvPr id="109" name="Google Shape;109;p19"/>
          <p:cNvSpPr txBox="1"/>
          <p:nvPr/>
        </p:nvSpPr>
        <p:spPr>
          <a:xfrm>
            <a:off x="318450" y="237125"/>
            <a:ext cx="90726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000" b="1">
                <a:solidFill>
                  <a:srgbClr val="0F263F"/>
                </a:solidFill>
                <a:latin typeface="Merriweather"/>
                <a:ea typeface="Merriweather"/>
                <a:cs typeface="Merriweather"/>
                <a:sym typeface="Merriweather"/>
              </a:rPr>
              <a:t>State of the Peer Workforce</a:t>
            </a:r>
            <a:endParaRPr sz="3000">
              <a:solidFill>
                <a:schemeClr val="dk1"/>
              </a:solidFill>
            </a:endParaRPr>
          </a:p>
        </p:txBody>
      </p:sp>
      <p:sp>
        <p:nvSpPr>
          <p:cNvPr id="110" name="Google Shape;110;p19"/>
          <p:cNvSpPr txBox="1"/>
          <p:nvPr/>
        </p:nvSpPr>
        <p:spPr>
          <a:xfrm>
            <a:off x="143200" y="1050325"/>
            <a:ext cx="7060500" cy="4048200"/>
          </a:xfrm>
          <a:prstGeom prst="rect">
            <a:avLst/>
          </a:prstGeom>
          <a:solidFill>
            <a:srgbClr val="D9E5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b="1">
                <a:solidFill>
                  <a:schemeClr val="dk1"/>
                </a:solidFill>
                <a:latin typeface="Merriweather"/>
                <a:ea typeface="Merriweather"/>
                <a:cs typeface="Merriweather"/>
                <a:sym typeface="Merriweather"/>
              </a:rPr>
              <a:t>Current Challenges</a:t>
            </a:r>
            <a:endParaRPr sz="1300" b="1">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1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US" sz="1200">
                <a:solidFill>
                  <a:schemeClr val="dk1"/>
                </a:solidFill>
                <a:latin typeface="Merriweather"/>
                <a:ea typeface="Merriweather"/>
                <a:cs typeface="Merriweather"/>
                <a:sym typeface="Merriweather"/>
              </a:rPr>
              <a:t>Growing gap between the need for services and number of peer workers, especially for communities of color.</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US" sz="1200">
                <a:solidFill>
                  <a:schemeClr val="dk1"/>
                </a:solidFill>
                <a:latin typeface="Merriweather"/>
                <a:ea typeface="Merriweather"/>
                <a:cs typeface="Merriweather"/>
                <a:sym typeface="Merriweather"/>
              </a:rPr>
              <a:t>No existing talent pipeline to fill the number of open positions in the field, especially for number of Bilingual and Culturally-Specific staff needed.</a:t>
            </a:r>
            <a:endParaRPr sz="12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US" sz="1200">
                <a:solidFill>
                  <a:schemeClr val="dk1"/>
                </a:solidFill>
                <a:latin typeface="Merriweather"/>
                <a:ea typeface="Merriweather"/>
                <a:cs typeface="Merriweather"/>
                <a:sym typeface="Merriweather"/>
              </a:rPr>
              <a:t>Peer workers are often early in their recovery and this can interrupt their levels of workforce readiness. </a:t>
            </a:r>
            <a:endParaRPr sz="12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US" sz="1200">
                <a:solidFill>
                  <a:schemeClr val="dk1"/>
                </a:solidFill>
                <a:latin typeface="Merriweather"/>
                <a:ea typeface="Merriweather"/>
                <a:cs typeface="Merriweather"/>
                <a:sym typeface="Merriweather"/>
              </a:rPr>
              <a:t>Employers and certifying bodies are lessening the requirements and qualifications resulting in more certified and working peer workers who have not been in recovery long enough and/or don’t have the employment support needed for successful employment.</a:t>
            </a:r>
            <a:endParaRPr sz="12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US" sz="1200">
                <a:solidFill>
                  <a:schemeClr val="dk1"/>
                </a:solidFill>
                <a:latin typeface="Merriweather"/>
                <a:ea typeface="Merriweather"/>
                <a:cs typeface="Merriweather"/>
                <a:sym typeface="Merriweather"/>
              </a:rPr>
              <a:t>State approved training programs are consistent in curriculum content, but vary on the depth of each topic and vary on the final exams to complete the training program. </a:t>
            </a:r>
            <a:endParaRPr sz="12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100">
              <a:solidFill>
                <a:schemeClr val="dk1"/>
              </a:solidFill>
              <a:latin typeface="Merriweather"/>
              <a:ea typeface="Merriweather"/>
              <a:cs typeface="Merriweather"/>
              <a:sym typeface="Merriweather"/>
            </a:endParaRPr>
          </a:p>
        </p:txBody>
      </p:sp>
      <p:sp>
        <p:nvSpPr>
          <p:cNvPr id="111" name="Google Shape;111;p19"/>
          <p:cNvSpPr txBox="1"/>
          <p:nvPr/>
        </p:nvSpPr>
        <p:spPr>
          <a:xfrm>
            <a:off x="8021600" y="1050325"/>
            <a:ext cx="3905400" cy="5571900"/>
          </a:xfrm>
          <a:prstGeom prst="rect">
            <a:avLst/>
          </a:prstGeom>
          <a:solidFill>
            <a:srgbClr val="D9E5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latin typeface="Merriweather"/>
                <a:ea typeface="Merriweather"/>
                <a:cs typeface="Merriweather"/>
                <a:sym typeface="Merriweather"/>
              </a:rPr>
              <a:t>Recommendations</a:t>
            </a:r>
            <a:endParaRPr b="1">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US" sz="1200">
                <a:solidFill>
                  <a:schemeClr val="dk1"/>
                </a:solidFill>
                <a:latin typeface="Merriweather"/>
                <a:ea typeface="Merriweather"/>
                <a:cs typeface="Merriweather"/>
                <a:sym typeface="Merriweather"/>
              </a:rPr>
              <a:t>More effective Ethics training is needed, i</a:t>
            </a:r>
            <a:r>
              <a:rPr lang="en-US" sz="1300">
                <a:solidFill>
                  <a:schemeClr val="dk1"/>
                </a:solidFill>
                <a:latin typeface="Merriweather"/>
                <a:ea typeface="Merriweather"/>
                <a:cs typeface="Merriweather"/>
                <a:sym typeface="Merriweather"/>
              </a:rPr>
              <a:t>ncluding common scenarios and role play delivered by a Peer Mentor.</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Increase knowledge and awareness of the field to increase more informed and suitable candidates to enter.</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Raise wages and pay equity compared to physical health practitioners.</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Include Self Care trainings and resources.</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Integrate supervision best practices including - Co-Supervisions Models.</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Map out career pathways for Peers including Non-Degree, Degree and Administrative opportunities.</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Increase workforce readiness and support through industry-specific career coaching, training and ongoing support during employment.</a:t>
            </a:r>
            <a:endParaRPr sz="1200">
              <a:solidFill>
                <a:schemeClr val="dk1"/>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Google Shape;117;p20"/>
          <p:cNvPicPr preferRelativeResize="0"/>
          <p:nvPr/>
        </p:nvPicPr>
        <p:blipFill>
          <a:blip r:embed="rId3">
            <a:alphaModFix/>
          </a:blip>
          <a:stretch>
            <a:fillRect/>
          </a:stretch>
        </p:blipFill>
        <p:spPr>
          <a:xfrm>
            <a:off x="9644254" y="3743204"/>
            <a:ext cx="695147" cy="735545"/>
          </a:xfrm>
          <a:prstGeom prst="rect">
            <a:avLst/>
          </a:prstGeom>
          <a:noFill/>
          <a:ln>
            <a:noFill/>
          </a:ln>
        </p:spPr>
      </p:pic>
      <p:pic>
        <p:nvPicPr>
          <p:cNvPr id="118" name="Google Shape;118;p20" descr="Home"/>
          <p:cNvPicPr preferRelativeResize="0"/>
          <p:nvPr/>
        </p:nvPicPr>
        <p:blipFill>
          <a:blip r:embed="rId4">
            <a:alphaModFix/>
          </a:blip>
          <a:stretch>
            <a:fillRect/>
          </a:stretch>
        </p:blipFill>
        <p:spPr>
          <a:xfrm>
            <a:off x="10856584" y="1965215"/>
            <a:ext cx="895005" cy="574641"/>
          </a:xfrm>
          <a:prstGeom prst="rect">
            <a:avLst/>
          </a:prstGeom>
          <a:noFill/>
          <a:ln>
            <a:noFill/>
          </a:ln>
        </p:spPr>
      </p:pic>
      <p:pic>
        <p:nvPicPr>
          <p:cNvPr id="119" name="Google Shape;119;p20"/>
          <p:cNvPicPr preferRelativeResize="0"/>
          <p:nvPr/>
        </p:nvPicPr>
        <p:blipFill>
          <a:blip r:embed="rId5">
            <a:alphaModFix/>
          </a:blip>
          <a:stretch>
            <a:fillRect/>
          </a:stretch>
        </p:blipFill>
        <p:spPr>
          <a:xfrm>
            <a:off x="8051426" y="2700082"/>
            <a:ext cx="1376267" cy="520839"/>
          </a:xfrm>
          <a:prstGeom prst="rect">
            <a:avLst/>
          </a:prstGeom>
          <a:noFill/>
          <a:ln>
            <a:noFill/>
          </a:ln>
        </p:spPr>
      </p:pic>
      <p:pic>
        <p:nvPicPr>
          <p:cNvPr id="120" name="Google Shape;120;p20" descr="Home - ohapublichealthfunding.org"/>
          <p:cNvPicPr preferRelativeResize="0"/>
          <p:nvPr/>
        </p:nvPicPr>
        <p:blipFill>
          <a:blip r:embed="rId6">
            <a:alphaModFix/>
          </a:blip>
          <a:stretch>
            <a:fillRect/>
          </a:stretch>
        </p:blipFill>
        <p:spPr>
          <a:xfrm>
            <a:off x="11128877" y="5580916"/>
            <a:ext cx="793748" cy="399546"/>
          </a:xfrm>
          <a:prstGeom prst="rect">
            <a:avLst/>
          </a:prstGeom>
          <a:noFill/>
          <a:ln>
            <a:noFill/>
          </a:ln>
        </p:spPr>
      </p:pic>
      <p:pic>
        <p:nvPicPr>
          <p:cNvPr id="121" name="Google Shape;121;p20"/>
          <p:cNvPicPr preferRelativeResize="0"/>
          <p:nvPr/>
        </p:nvPicPr>
        <p:blipFill>
          <a:blip r:embed="rId7">
            <a:alphaModFix/>
          </a:blip>
          <a:stretch>
            <a:fillRect/>
          </a:stretch>
        </p:blipFill>
        <p:spPr>
          <a:xfrm>
            <a:off x="7556447" y="5892115"/>
            <a:ext cx="1314881" cy="467365"/>
          </a:xfrm>
          <a:prstGeom prst="rect">
            <a:avLst/>
          </a:prstGeom>
          <a:noFill/>
          <a:ln>
            <a:noFill/>
          </a:ln>
        </p:spPr>
      </p:pic>
      <p:pic>
        <p:nvPicPr>
          <p:cNvPr id="122" name="Google Shape;122;p20"/>
          <p:cNvPicPr preferRelativeResize="0"/>
          <p:nvPr/>
        </p:nvPicPr>
        <p:blipFill>
          <a:blip r:embed="rId8">
            <a:alphaModFix/>
          </a:blip>
          <a:stretch>
            <a:fillRect/>
          </a:stretch>
        </p:blipFill>
        <p:spPr>
          <a:xfrm>
            <a:off x="9774440" y="6256258"/>
            <a:ext cx="914963" cy="321792"/>
          </a:xfrm>
          <a:prstGeom prst="rect">
            <a:avLst/>
          </a:prstGeom>
          <a:noFill/>
          <a:ln>
            <a:noFill/>
          </a:ln>
        </p:spPr>
      </p:pic>
      <p:pic>
        <p:nvPicPr>
          <p:cNvPr id="123" name="Google Shape;123;p20"/>
          <p:cNvPicPr preferRelativeResize="0"/>
          <p:nvPr/>
        </p:nvPicPr>
        <p:blipFill>
          <a:blip r:embed="rId9">
            <a:alphaModFix/>
          </a:blip>
          <a:stretch>
            <a:fillRect/>
          </a:stretch>
        </p:blipFill>
        <p:spPr>
          <a:xfrm>
            <a:off x="10937493" y="4024881"/>
            <a:ext cx="733183" cy="735525"/>
          </a:xfrm>
          <a:prstGeom prst="rect">
            <a:avLst/>
          </a:prstGeom>
          <a:noFill/>
          <a:ln>
            <a:noFill/>
          </a:ln>
        </p:spPr>
      </p:pic>
      <p:pic>
        <p:nvPicPr>
          <p:cNvPr id="124" name="Google Shape;124;p20"/>
          <p:cNvPicPr preferRelativeResize="0"/>
          <p:nvPr/>
        </p:nvPicPr>
        <p:blipFill>
          <a:blip r:embed="rId10">
            <a:alphaModFix/>
          </a:blip>
          <a:stretch>
            <a:fillRect/>
          </a:stretch>
        </p:blipFill>
        <p:spPr>
          <a:xfrm>
            <a:off x="7610866" y="3719738"/>
            <a:ext cx="1254299" cy="383075"/>
          </a:xfrm>
          <a:prstGeom prst="rect">
            <a:avLst/>
          </a:prstGeom>
          <a:noFill/>
          <a:ln>
            <a:noFill/>
          </a:ln>
        </p:spPr>
      </p:pic>
      <p:pic>
        <p:nvPicPr>
          <p:cNvPr id="125" name="Google Shape;125;p20"/>
          <p:cNvPicPr preferRelativeResize="0"/>
          <p:nvPr/>
        </p:nvPicPr>
        <p:blipFill>
          <a:blip r:embed="rId11">
            <a:alphaModFix/>
          </a:blip>
          <a:stretch>
            <a:fillRect/>
          </a:stretch>
        </p:blipFill>
        <p:spPr>
          <a:xfrm>
            <a:off x="10035395" y="5076879"/>
            <a:ext cx="539283" cy="681893"/>
          </a:xfrm>
          <a:prstGeom prst="rect">
            <a:avLst/>
          </a:prstGeom>
          <a:noFill/>
          <a:ln>
            <a:noFill/>
          </a:ln>
        </p:spPr>
      </p:pic>
      <p:pic>
        <p:nvPicPr>
          <p:cNvPr id="126" name="Google Shape;126;p20"/>
          <p:cNvPicPr preferRelativeResize="0"/>
          <p:nvPr/>
        </p:nvPicPr>
        <p:blipFill>
          <a:blip r:embed="rId12">
            <a:alphaModFix/>
          </a:blip>
          <a:stretch>
            <a:fillRect/>
          </a:stretch>
        </p:blipFill>
        <p:spPr>
          <a:xfrm>
            <a:off x="10288436" y="1228947"/>
            <a:ext cx="914963" cy="395270"/>
          </a:xfrm>
          <a:prstGeom prst="rect">
            <a:avLst/>
          </a:prstGeom>
          <a:noFill/>
          <a:ln>
            <a:noFill/>
          </a:ln>
        </p:spPr>
      </p:pic>
      <p:pic>
        <p:nvPicPr>
          <p:cNvPr id="127" name="Google Shape;127;p20"/>
          <p:cNvPicPr preferRelativeResize="0"/>
          <p:nvPr/>
        </p:nvPicPr>
        <p:blipFill>
          <a:blip r:embed="rId13">
            <a:alphaModFix/>
          </a:blip>
          <a:stretch>
            <a:fillRect/>
          </a:stretch>
        </p:blipFill>
        <p:spPr>
          <a:xfrm>
            <a:off x="8521050" y="5331585"/>
            <a:ext cx="836192" cy="383086"/>
          </a:xfrm>
          <a:prstGeom prst="rect">
            <a:avLst/>
          </a:prstGeom>
          <a:noFill/>
          <a:ln>
            <a:noFill/>
          </a:ln>
        </p:spPr>
      </p:pic>
      <p:pic>
        <p:nvPicPr>
          <p:cNvPr id="128" name="Google Shape;128;p20"/>
          <p:cNvPicPr preferRelativeResize="0"/>
          <p:nvPr/>
        </p:nvPicPr>
        <p:blipFill>
          <a:blip r:embed="rId14">
            <a:alphaModFix/>
          </a:blip>
          <a:stretch>
            <a:fillRect/>
          </a:stretch>
        </p:blipFill>
        <p:spPr>
          <a:xfrm>
            <a:off x="8455532" y="1743738"/>
            <a:ext cx="1654205" cy="574629"/>
          </a:xfrm>
          <a:prstGeom prst="rect">
            <a:avLst/>
          </a:prstGeom>
          <a:noFill/>
          <a:ln>
            <a:noFill/>
          </a:ln>
        </p:spPr>
      </p:pic>
      <p:pic>
        <p:nvPicPr>
          <p:cNvPr id="129" name="Google Shape;129;p20"/>
          <p:cNvPicPr preferRelativeResize="0"/>
          <p:nvPr/>
        </p:nvPicPr>
        <p:blipFill>
          <a:blip r:embed="rId15">
            <a:alphaModFix/>
          </a:blip>
          <a:stretch>
            <a:fillRect/>
          </a:stretch>
        </p:blipFill>
        <p:spPr>
          <a:xfrm>
            <a:off x="7543361" y="4527312"/>
            <a:ext cx="1678443" cy="520997"/>
          </a:xfrm>
          <a:prstGeom prst="rect">
            <a:avLst/>
          </a:prstGeom>
          <a:noFill/>
          <a:ln>
            <a:noFill/>
          </a:ln>
        </p:spPr>
      </p:pic>
      <p:pic>
        <p:nvPicPr>
          <p:cNvPr id="130" name="Google Shape;130;p20"/>
          <p:cNvPicPr preferRelativeResize="0"/>
          <p:nvPr/>
        </p:nvPicPr>
        <p:blipFill>
          <a:blip r:embed="rId16">
            <a:alphaModFix/>
          </a:blip>
          <a:stretch>
            <a:fillRect/>
          </a:stretch>
        </p:blipFill>
        <p:spPr>
          <a:xfrm>
            <a:off x="9958747" y="2549388"/>
            <a:ext cx="793776" cy="651246"/>
          </a:xfrm>
          <a:prstGeom prst="rect">
            <a:avLst/>
          </a:prstGeom>
          <a:noFill/>
          <a:ln>
            <a:noFill/>
          </a:ln>
        </p:spPr>
      </p:pic>
      <p:pic>
        <p:nvPicPr>
          <p:cNvPr id="131" name="Google Shape;131;p20"/>
          <p:cNvPicPr preferRelativeResize="0"/>
          <p:nvPr/>
        </p:nvPicPr>
        <p:blipFill>
          <a:blip r:embed="rId17">
            <a:alphaModFix/>
          </a:blip>
          <a:stretch>
            <a:fillRect/>
          </a:stretch>
        </p:blipFill>
        <p:spPr>
          <a:xfrm>
            <a:off x="8971444" y="955950"/>
            <a:ext cx="1024032" cy="406071"/>
          </a:xfrm>
          <a:prstGeom prst="rect">
            <a:avLst/>
          </a:prstGeom>
          <a:noFill/>
          <a:ln>
            <a:noFill/>
          </a:ln>
        </p:spPr>
      </p:pic>
      <p:pic>
        <p:nvPicPr>
          <p:cNvPr id="132" name="Google Shape;132;p20"/>
          <p:cNvPicPr preferRelativeResize="0"/>
          <p:nvPr/>
        </p:nvPicPr>
        <p:blipFill>
          <a:blip r:embed="rId18">
            <a:alphaModFix/>
          </a:blip>
          <a:stretch>
            <a:fillRect/>
          </a:stretch>
        </p:blipFill>
        <p:spPr>
          <a:xfrm>
            <a:off x="7239600" y="1517761"/>
            <a:ext cx="787717" cy="996023"/>
          </a:xfrm>
          <a:prstGeom prst="rect">
            <a:avLst/>
          </a:prstGeom>
          <a:noFill/>
          <a:ln>
            <a:noFill/>
          </a:ln>
        </p:spPr>
      </p:pic>
      <p:sp>
        <p:nvSpPr>
          <p:cNvPr id="133" name="Google Shape;133;p20"/>
          <p:cNvSpPr txBox="1"/>
          <p:nvPr/>
        </p:nvSpPr>
        <p:spPr>
          <a:xfrm>
            <a:off x="224650" y="955950"/>
            <a:ext cx="6709800" cy="58923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Merriweather"/>
              <a:buChar char="●"/>
            </a:pPr>
            <a:r>
              <a:rPr lang="en-US" sz="1200" b="1">
                <a:solidFill>
                  <a:schemeClr val="dk1"/>
                </a:solidFill>
                <a:latin typeface="Merriweather"/>
                <a:ea typeface="Merriweather"/>
                <a:cs typeface="Merriweather"/>
                <a:sym typeface="Merriweather"/>
              </a:rPr>
              <a:t>STEERING COMMITTEE: </a:t>
            </a:r>
            <a:r>
              <a:rPr lang="en-US" sz="1200">
                <a:solidFill>
                  <a:schemeClr val="dk1"/>
                </a:solidFill>
                <a:latin typeface="Merriweather"/>
                <a:ea typeface="Merriweather"/>
                <a:cs typeface="Merriweather"/>
                <a:sym typeface="Merriweather"/>
              </a:rPr>
              <a:t>In 2023, Worksystems formed the Behavioral Health Steering Committee (steering committee) comprised of behavioral health employers, associations and certifying bodies to identify and address the workforce challenges faced by the industry to meet their peer workforce needs.</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1000"/>
              </a:spcBef>
              <a:spcAft>
                <a:spcPts val="0"/>
              </a:spcAft>
              <a:buClr>
                <a:schemeClr val="dk1"/>
              </a:buClr>
              <a:buSzPts val="1200"/>
              <a:buFont typeface="Merriweather"/>
              <a:buChar char="●"/>
            </a:pPr>
            <a:r>
              <a:rPr lang="en-US" sz="1200" b="1">
                <a:solidFill>
                  <a:schemeClr val="dk1"/>
                </a:solidFill>
                <a:latin typeface="Merriweather"/>
                <a:ea typeface="Merriweather"/>
                <a:cs typeface="Merriweather"/>
                <a:sym typeface="Merriweather"/>
              </a:rPr>
              <a:t>CHALLENGE IN PORTLAND / WASHINGTON COUNTY: </a:t>
            </a:r>
            <a:r>
              <a:rPr lang="en-US" sz="1200">
                <a:solidFill>
                  <a:schemeClr val="dk1"/>
                </a:solidFill>
                <a:latin typeface="Merriweather"/>
                <a:ea typeface="Merriweather"/>
                <a:cs typeface="Merriweather"/>
                <a:sym typeface="Merriweather"/>
              </a:rPr>
              <a:t>Employers have been unable to hire and retain qualified peer workers to fill their open positions, especially for bilingual and culturally specific service delivery.</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1000"/>
              </a:spcBef>
              <a:spcAft>
                <a:spcPts val="0"/>
              </a:spcAft>
              <a:buClr>
                <a:schemeClr val="dk1"/>
              </a:buClr>
              <a:buSzPts val="1200"/>
              <a:buFont typeface="Merriweather"/>
              <a:buChar char="●"/>
            </a:pPr>
            <a:r>
              <a:rPr lang="en-US" sz="1200" b="1">
                <a:solidFill>
                  <a:schemeClr val="dk1"/>
                </a:solidFill>
                <a:latin typeface="Merriweather"/>
                <a:ea typeface="Merriweather"/>
                <a:cs typeface="Merriweather"/>
                <a:sym typeface="Merriweather"/>
              </a:rPr>
              <a:t>OCCUPATIONS:</a:t>
            </a:r>
            <a:r>
              <a:rPr lang="en-US" sz="1200">
                <a:solidFill>
                  <a:schemeClr val="dk1"/>
                </a:solidFill>
                <a:latin typeface="Merriweather"/>
                <a:ea typeface="Merriweather"/>
                <a:cs typeface="Merriweather"/>
                <a:sym typeface="Merriweather"/>
              </a:rPr>
              <a:t> The steering committee identified a variety of entry-level peer-worker occupations that shared the same knowledge, skills, abilities and qualifications needed by employers funded by Measure 110.</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1200"/>
              </a:spcBef>
              <a:spcAft>
                <a:spcPts val="0"/>
              </a:spcAft>
              <a:buClr>
                <a:schemeClr val="dk1"/>
              </a:buClr>
              <a:buSzPts val="1200"/>
              <a:buFont typeface="Merriweather"/>
              <a:buChar char="●"/>
            </a:pPr>
            <a:r>
              <a:rPr lang="en-US" sz="1200" b="1">
                <a:solidFill>
                  <a:schemeClr val="dk1"/>
                </a:solidFill>
                <a:latin typeface="Merriweather"/>
                <a:ea typeface="Merriweather"/>
                <a:cs typeface="Merriweather"/>
                <a:sym typeface="Merriweather"/>
              </a:rPr>
              <a:t>PEER WORKFORCE TRAINING PROGRAM: </a:t>
            </a:r>
            <a:r>
              <a:rPr lang="en-US" sz="1200">
                <a:solidFill>
                  <a:schemeClr val="dk1"/>
                </a:solidFill>
                <a:latin typeface="Merriweather"/>
                <a:ea typeface="Merriweather"/>
                <a:cs typeface="Merriweather"/>
                <a:sym typeface="Merriweather"/>
              </a:rPr>
              <a:t>Worksystems facilitated the steering committee to identify universal qualifications, Peer Worker candidate profiles, industry-specific workforce preparation needs and relevant existing state-approved Certified Recovery Mentor certification and training.</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1200"/>
              </a:spcBef>
              <a:spcAft>
                <a:spcPts val="0"/>
              </a:spcAft>
              <a:buClr>
                <a:schemeClr val="dk1"/>
              </a:buClr>
              <a:buSzPts val="1200"/>
              <a:buFont typeface="Merriweather"/>
              <a:buChar char="●"/>
            </a:pPr>
            <a:r>
              <a:rPr lang="en-US" sz="1200" b="1">
                <a:solidFill>
                  <a:schemeClr val="dk1"/>
                </a:solidFill>
                <a:latin typeface="Merriweather"/>
                <a:ea typeface="Merriweather"/>
                <a:cs typeface="Merriweather"/>
                <a:sym typeface="Merriweather"/>
              </a:rPr>
              <a:t>INDUSTRY COMMITMENT: </a:t>
            </a:r>
            <a:r>
              <a:rPr lang="en-US" sz="1300">
                <a:solidFill>
                  <a:schemeClr val="dk1"/>
                </a:solidFill>
                <a:latin typeface="Merriweather"/>
                <a:ea typeface="Merriweather"/>
                <a:cs typeface="Merriweather"/>
                <a:sym typeface="Merriweather"/>
              </a:rPr>
              <a:t>All hiring employers will sign a Memorandum of Understanding (MOU) committed to the goals of the program.</a:t>
            </a:r>
            <a:r>
              <a:rPr lang="en-US" sz="1300">
                <a:solidFill>
                  <a:schemeClr val="dk1"/>
                </a:solidFill>
              </a:rPr>
              <a:t> </a:t>
            </a:r>
            <a:r>
              <a:rPr lang="en-US" sz="1300">
                <a:solidFill>
                  <a:schemeClr val="dk1"/>
                </a:solidFill>
                <a:latin typeface="Merriweather"/>
                <a:ea typeface="Merriweather"/>
                <a:cs typeface="Merriweather"/>
                <a:sym typeface="Merriweather"/>
              </a:rPr>
              <a:t>Employer Steering Committee represents range of industries in Behavioral Health:</a:t>
            </a:r>
            <a:endParaRPr sz="1300">
              <a:solidFill>
                <a:schemeClr val="dk1"/>
              </a:solidFill>
              <a:latin typeface="Merriweather"/>
              <a:ea typeface="Merriweather"/>
              <a:cs typeface="Merriweather"/>
              <a:sym typeface="Merriweather"/>
            </a:endParaRPr>
          </a:p>
          <a:p>
            <a:pPr marL="914400" lvl="1" indent="-311150" algn="l" rtl="0">
              <a:lnSpc>
                <a:spcPct val="115000"/>
              </a:lnSpc>
              <a:spcBef>
                <a:spcPts val="100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​Non-Profit</a:t>
            </a:r>
            <a:endParaRPr sz="1300">
              <a:solidFill>
                <a:schemeClr val="dk1"/>
              </a:solidFill>
              <a:latin typeface="Merriweather"/>
              <a:ea typeface="Merriweather"/>
              <a:cs typeface="Merriweather"/>
              <a:sym typeface="Merriweather"/>
            </a:endParaRPr>
          </a:p>
          <a:p>
            <a:pPr marL="914400" lvl="1" indent="-311150" algn="l" rtl="0">
              <a:lnSpc>
                <a:spcPct val="115000"/>
              </a:lnSpc>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Community-Based Organizations (CBOs)</a:t>
            </a:r>
            <a:endParaRPr sz="1300">
              <a:solidFill>
                <a:schemeClr val="dk1"/>
              </a:solidFill>
              <a:latin typeface="Merriweather"/>
              <a:ea typeface="Merriweather"/>
              <a:cs typeface="Merriweather"/>
              <a:sym typeface="Merriweather"/>
            </a:endParaRPr>
          </a:p>
          <a:p>
            <a:pPr marL="914400" lvl="1" indent="-311150" algn="l" rtl="0">
              <a:lnSpc>
                <a:spcPct val="115000"/>
              </a:lnSpc>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Culturally-Specific CBOs​</a:t>
            </a:r>
            <a:endParaRPr sz="1300">
              <a:solidFill>
                <a:schemeClr val="dk1"/>
              </a:solidFill>
              <a:latin typeface="Merriweather"/>
              <a:ea typeface="Merriweather"/>
              <a:cs typeface="Merriweather"/>
              <a:sym typeface="Merriweather"/>
            </a:endParaRPr>
          </a:p>
          <a:p>
            <a:pPr marL="914400" lvl="1" indent="-311150" algn="l" rtl="0">
              <a:lnSpc>
                <a:spcPct val="115000"/>
              </a:lnSpc>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Hospitals​</a:t>
            </a:r>
            <a:endParaRPr sz="1300">
              <a:solidFill>
                <a:schemeClr val="dk1"/>
              </a:solidFill>
              <a:latin typeface="Merriweather"/>
              <a:ea typeface="Merriweather"/>
              <a:cs typeface="Merriweather"/>
              <a:sym typeface="Merriweather"/>
            </a:endParaRPr>
          </a:p>
          <a:p>
            <a:pPr marL="914400" lvl="1" indent="-311150" algn="l" rtl="0">
              <a:lnSpc>
                <a:spcPct val="115000"/>
              </a:lnSpc>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Recovery / Treatment Centers​</a:t>
            </a:r>
            <a:endParaRPr sz="1300">
              <a:solidFill>
                <a:schemeClr val="dk1"/>
              </a:solidFill>
              <a:latin typeface="Merriweather"/>
              <a:ea typeface="Merriweather"/>
              <a:cs typeface="Merriweather"/>
              <a:sym typeface="Merriweather"/>
            </a:endParaRPr>
          </a:p>
          <a:p>
            <a:pPr marL="914400" lvl="1" indent="-311150" algn="l" rtl="0">
              <a:lnSpc>
                <a:spcPct val="115000"/>
              </a:lnSpc>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Housing and Residential Centers</a:t>
            </a:r>
            <a:endParaRPr sz="1300">
              <a:solidFill>
                <a:schemeClr val="dk1"/>
              </a:solidFill>
              <a:latin typeface="Merriweather"/>
              <a:ea typeface="Merriweather"/>
              <a:cs typeface="Merriweather"/>
              <a:sym typeface="Merriweather"/>
            </a:endParaRPr>
          </a:p>
        </p:txBody>
      </p:sp>
      <p:sp>
        <p:nvSpPr>
          <p:cNvPr id="134" name="Google Shape;134;p20"/>
          <p:cNvSpPr txBox="1"/>
          <p:nvPr/>
        </p:nvSpPr>
        <p:spPr>
          <a:xfrm>
            <a:off x="300650" y="217025"/>
            <a:ext cx="77643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000" b="1">
                <a:solidFill>
                  <a:srgbClr val="0F263F"/>
                </a:solidFill>
                <a:latin typeface="Merriweather"/>
                <a:ea typeface="Merriweather"/>
                <a:cs typeface="Merriweather"/>
                <a:sym typeface="Merriweather"/>
              </a:rPr>
              <a:t>Program Background</a:t>
            </a:r>
            <a:endParaRPr sz="1800" b="1">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21"/>
          <p:cNvPicPr preferRelativeResize="0"/>
          <p:nvPr/>
        </p:nvPicPr>
        <p:blipFill>
          <a:blip r:embed="rId3">
            <a:alphaModFix/>
          </a:blip>
          <a:stretch>
            <a:fillRect/>
          </a:stretch>
        </p:blipFill>
        <p:spPr>
          <a:xfrm>
            <a:off x="966611" y="1335773"/>
            <a:ext cx="6077947" cy="895939"/>
          </a:xfrm>
          <a:prstGeom prst="rect">
            <a:avLst/>
          </a:prstGeom>
          <a:noFill/>
          <a:ln>
            <a:noFill/>
          </a:ln>
        </p:spPr>
      </p:pic>
      <p:pic>
        <p:nvPicPr>
          <p:cNvPr id="141" name="Google Shape;141;p21"/>
          <p:cNvPicPr preferRelativeResize="0"/>
          <p:nvPr/>
        </p:nvPicPr>
        <p:blipFill>
          <a:blip r:embed="rId4">
            <a:alphaModFix/>
          </a:blip>
          <a:stretch>
            <a:fillRect/>
          </a:stretch>
        </p:blipFill>
        <p:spPr>
          <a:xfrm>
            <a:off x="1121925" y="3083550"/>
            <a:ext cx="3202025" cy="1591675"/>
          </a:xfrm>
          <a:prstGeom prst="rect">
            <a:avLst/>
          </a:prstGeom>
          <a:noFill/>
          <a:ln>
            <a:noFill/>
          </a:ln>
        </p:spPr>
      </p:pic>
      <p:sp>
        <p:nvSpPr>
          <p:cNvPr id="142" name="Google Shape;142;p21"/>
          <p:cNvSpPr txBox="1"/>
          <p:nvPr/>
        </p:nvSpPr>
        <p:spPr>
          <a:xfrm>
            <a:off x="0" y="0"/>
            <a:ext cx="104616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000" b="1">
                <a:solidFill>
                  <a:srgbClr val="0F263F"/>
                </a:solidFill>
                <a:latin typeface="Merriweather"/>
                <a:ea typeface="Merriweather"/>
                <a:cs typeface="Merriweather"/>
                <a:sym typeface="Merriweather"/>
              </a:rPr>
              <a:t>Peer Worker Occupations in Scope of Program</a:t>
            </a:r>
            <a:endParaRPr sz="1800" b="1">
              <a:solidFill>
                <a:schemeClr val="dk1"/>
              </a:solidFill>
              <a:latin typeface="Merriweather"/>
              <a:ea typeface="Merriweather"/>
              <a:cs typeface="Merriweather"/>
              <a:sym typeface="Merriweather"/>
            </a:endParaRPr>
          </a:p>
        </p:txBody>
      </p:sp>
      <p:sp>
        <p:nvSpPr>
          <p:cNvPr id="143" name="Google Shape;143;p21"/>
          <p:cNvSpPr txBox="1"/>
          <p:nvPr/>
        </p:nvSpPr>
        <p:spPr>
          <a:xfrm>
            <a:off x="7809775" y="995175"/>
            <a:ext cx="4171500" cy="5495100"/>
          </a:xfrm>
          <a:prstGeom prst="rect">
            <a:avLst/>
          </a:prstGeom>
          <a:solidFill>
            <a:srgbClr val="EDEBE9"/>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chemeClr val="dk1"/>
                </a:solidFill>
                <a:latin typeface="Merriweather"/>
                <a:ea typeface="Merriweather"/>
                <a:cs typeface="Merriweather"/>
                <a:sym typeface="Merriweather"/>
              </a:rPr>
              <a:t>Peer Worker Occupations Served by the Peer Workforce Program</a:t>
            </a:r>
            <a:endParaRPr sz="1200" b="1">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Certified Recovery Mentor</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Peer Support Specialist</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Peer Mentor</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Forensic Peer Support Specialist</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Outreach Peer Support Specialist</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Culturally Specific Recovery Support</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Recovery Navigator</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Barracks Support Staff</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Residential Support Specialist</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Residential Aide /Counselor</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Patient Care Assistant</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Street Outreach Worker</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Engagement Specialist</a:t>
            </a:r>
            <a:endParaRPr sz="1200">
              <a:solidFill>
                <a:schemeClr val="dk1"/>
              </a:solidFill>
              <a:latin typeface="Merriweather"/>
              <a:ea typeface="Merriweather"/>
              <a:cs typeface="Merriweather"/>
              <a:sym typeface="Merriweather"/>
            </a:endParaRPr>
          </a:p>
          <a:p>
            <a:pPr marL="457200" lvl="0" indent="-304800" algn="l" rtl="0">
              <a:lnSpc>
                <a:spcPct val="115000"/>
              </a:lnSpc>
              <a:spcBef>
                <a:spcPts val="0"/>
              </a:spcBef>
              <a:spcAft>
                <a:spcPts val="0"/>
              </a:spcAft>
              <a:buClr>
                <a:schemeClr val="dk1"/>
              </a:buClr>
              <a:buSzPts val="1200"/>
              <a:buFont typeface="Merriweather"/>
              <a:buAutoNum type="arabicPeriod"/>
            </a:pPr>
            <a:r>
              <a:rPr lang="en-US" sz="1200">
                <a:solidFill>
                  <a:schemeClr val="dk1"/>
                </a:solidFill>
                <a:latin typeface="Merriweather"/>
                <a:ea typeface="Merriweather"/>
                <a:cs typeface="Merriweather"/>
                <a:sym typeface="Merriweather"/>
              </a:rPr>
              <a:t>Workforce Navigator</a:t>
            </a:r>
            <a:endParaRPr sz="120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en-US" sz="1200" i="1">
                <a:solidFill>
                  <a:schemeClr val="dk1"/>
                </a:solidFill>
                <a:highlight>
                  <a:srgbClr val="FFFF00"/>
                </a:highlight>
                <a:latin typeface="Merriweather"/>
                <a:ea typeface="Merriweather"/>
                <a:cs typeface="Merriweather"/>
                <a:sym typeface="Merriweather"/>
              </a:rPr>
              <a:t>These are current OPEN positions from our steering committee.</a:t>
            </a:r>
            <a:endParaRPr sz="1200" i="1">
              <a:solidFill>
                <a:schemeClr val="dk1"/>
              </a:solidFill>
              <a:highlight>
                <a:srgbClr val="FFFF00"/>
              </a:highlight>
              <a:latin typeface="Merriweather"/>
              <a:ea typeface="Merriweather"/>
              <a:cs typeface="Merriweather"/>
              <a:sym typeface="Merriweather"/>
            </a:endParaRPr>
          </a:p>
          <a:p>
            <a:pPr marL="0" lvl="0" indent="0" algn="ctr" rtl="0">
              <a:lnSpc>
                <a:spcPct val="115000"/>
              </a:lnSpc>
              <a:spcBef>
                <a:spcPts val="0"/>
              </a:spcBef>
              <a:spcAft>
                <a:spcPts val="0"/>
              </a:spcAft>
              <a:buNone/>
            </a:pPr>
            <a:endParaRPr sz="1200">
              <a:solidFill>
                <a:schemeClr val="dk1"/>
              </a:solidFill>
              <a:highlight>
                <a:srgbClr val="FFFF00"/>
              </a:highlight>
              <a:latin typeface="Merriweather"/>
              <a:ea typeface="Merriweather"/>
              <a:cs typeface="Merriweather"/>
              <a:sym typeface="Merriweather"/>
            </a:endParaRPr>
          </a:p>
          <a:p>
            <a:pPr marL="0" lvl="0" indent="0" algn="ctr" rtl="0">
              <a:lnSpc>
                <a:spcPct val="115000"/>
              </a:lnSpc>
              <a:spcBef>
                <a:spcPts val="0"/>
              </a:spcBef>
              <a:spcAft>
                <a:spcPts val="0"/>
              </a:spcAft>
              <a:buNone/>
            </a:pPr>
            <a:r>
              <a:rPr lang="en-US" sz="1200" i="1">
                <a:solidFill>
                  <a:schemeClr val="dk1"/>
                </a:solidFill>
                <a:highlight>
                  <a:srgbClr val="FFFF00"/>
                </a:highlight>
                <a:latin typeface="Merriweather"/>
                <a:ea typeface="Merriweather"/>
                <a:cs typeface="Merriweather"/>
                <a:sym typeface="Merriweather"/>
              </a:rPr>
              <a:t>Estimated 80+ open positions over next 6-12 months.</a:t>
            </a:r>
            <a:endParaRPr sz="1200" i="1">
              <a:solidFill>
                <a:schemeClr val="dk1"/>
              </a:solidFill>
              <a:highlight>
                <a:srgbClr val="FFFF00"/>
              </a:highlight>
              <a:latin typeface="Merriweather"/>
              <a:ea typeface="Merriweather"/>
              <a:cs typeface="Merriweather"/>
              <a:sym typeface="Merriweather"/>
            </a:endParaRPr>
          </a:p>
        </p:txBody>
      </p:sp>
      <p:sp>
        <p:nvSpPr>
          <p:cNvPr id="144" name="Google Shape;144;p21"/>
          <p:cNvSpPr txBox="1"/>
          <p:nvPr/>
        </p:nvSpPr>
        <p:spPr>
          <a:xfrm>
            <a:off x="290275" y="685550"/>
            <a:ext cx="43851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Merriweather"/>
              <a:buAutoNum type="arabicPeriod"/>
            </a:pPr>
            <a:r>
              <a:rPr lang="en-US" sz="1800" b="1">
                <a:solidFill>
                  <a:schemeClr val="dk1"/>
                </a:solidFill>
                <a:latin typeface="Merriweather"/>
                <a:ea typeface="Merriweather"/>
                <a:cs typeface="Merriweather"/>
                <a:sym typeface="Merriweather"/>
              </a:rPr>
              <a:t>Positions funded by Measure 110</a:t>
            </a:r>
            <a:endParaRPr sz="1800" b="1">
              <a:latin typeface="Merriweather"/>
              <a:ea typeface="Merriweather"/>
              <a:cs typeface="Merriweather"/>
              <a:sym typeface="Merriweather"/>
            </a:endParaRPr>
          </a:p>
        </p:txBody>
      </p:sp>
      <p:sp>
        <p:nvSpPr>
          <p:cNvPr id="145" name="Google Shape;145;p21"/>
          <p:cNvSpPr/>
          <p:nvPr/>
        </p:nvSpPr>
        <p:spPr>
          <a:xfrm>
            <a:off x="3810062" y="1217161"/>
            <a:ext cx="513900" cy="548700"/>
          </a:xfrm>
          <a:prstGeom prst="ellipse">
            <a:avLst/>
          </a:prstGeom>
          <a:noFill/>
          <a:ln w="952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21"/>
          <p:cNvSpPr/>
          <p:nvPr/>
        </p:nvSpPr>
        <p:spPr>
          <a:xfrm>
            <a:off x="5039528" y="1217161"/>
            <a:ext cx="507600" cy="548700"/>
          </a:xfrm>
          <a:prstGeom prst="ellipse">
            <a:avLst/>
          </a:prstGeom>
          <a:noFill/>
          <a:ln w="952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21"/>
          <p:cNvSpPr/>
          <p:nvPr/>
        </p:nvSpPr>
        <p:spPr>
          <a:xfrm>
            <a:off x="6341411" y="1217161"/>
            <a:ext cx="674100" cy="548700"/>
          </a:xfrm>
          <a:prstGeom prst="ellipse">
            <a:avLst/>
          </a:prstGeom>
          <a:noFill/>
          <a:ln w="952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21"/>
          <p:cNvSpPr txBox="1"/>
          <p:nvPr/>
        </p:nvSpPr>
        <p:spPr>
          <a:xfrm>
            <a:off x="455275" y="2527352"/>
            <a:ext cx="42321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latin typeface="Merriweather"/>
                <a:ea typeface="Merriweather"/>
                <a:cs typeface="Merriweather"/>
                <a:sym typeface="Merriweather"/>
              </a:rPr>
              <a:t>2. Entry-level and Accessible</a:t>
            </a:r>
            <a:endParaRPr sz="1800" b="1">
              <a:solidFill>
                <a:schemeClr val="dk1"/>
              </a:solidFill>
              <a:latin typeface="Merriweather"/>
              <a:ea typeface="Merriweather"/>
              <a:cs typeface="Merriweather"/>
              <a:sym typeface="Merriweather"/>
            </a:endParaRPr>
          </a:p>
        </p:txBody>
      </p:sp>
      <p:sp>
        <p:nvSpPr>
          <p:cNvPr id="149" name="Google Shape;149;p21"/>
          <p:cNvSpPr/>
          <p:nvPr/>
        </p:nvSpPr>
        <p:spPr>
          <a:xfrm>
            <a:off x="1074600" y="3458702"/>
            <a:ext cx="599400" cy="841200"/>
          </a:xfrm>
          <a:prstGeom prst="ellipse">
            <a:avLst/>
          </a:prstGeom>
          <a:noFill/>
          <a:ln w="952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1"/>
          <p:cNvSpPr txBox="1"/>
          <p:nvPr/>
        </p:nvSpPr>
        <p:spPr>
          <a:xfrm>
            <a:off x="355975" y="5820300"/>
            <a:ext cx="4253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latin typeface="Merriweather"/>
                <a:ea typeface="Merriweather"/>
                <a:cs typeface="Merriweather"/>
                <a:sym typeface="Merriweather"/>
              </a:rPr>
              <a:t>4. In-Demand and Open Positions</a:t>
            </a:r>
            <a:endParaRPr sz="1800" b="1">
              <a:solidFill>
                <a:schemeClr val="dk1"/>
              </a:solidFill>
              <a:latin typeface="Merriweather"/>
              <a:ea typeface="Merriweather"/>
              <a:cs typeface="Merriweather"/>
              <a:sym typeface="Merriweather"/>
            </a:endParaRPr>
          </a:p>
        </p:txBody>
      </p:sp>
      <p:sp>
        <p:nvSpPr>
          <p:cNvPr id="151" name="Google Shape;151;p21"/>
          <p:cNvSpPr txBox="1"/>
          <p:nvPr/>
        </p:nvSpPr>
        <p:spPr>
          <a:xfrm>
            <a:off x="355983" y="4769729"/>
            <a:ext cx="6944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1"/>
                </a:solidFill>
                <a:latin typeface="Merriweather"/>
                <a:ea typeface="Merriweather"/>
                <a:cs typeface="Merriweather"/>
                <a:sym typeface="Merriweather"/>
              </a:rPr>
              <a:t>3. Requires a Certified Recovery Mentor (CRM) credential</a:t>
            </a:r>
            <a:endParaRPr sz="1800" b="1">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2"/>
          <p:cNvSpPr/>
          <p:nvPr/>
        </p:nvSpPr>
        <p:spPr>
          <a:xfrm>
            <a:off x="6841000" y="237125"/>
            <a:ext cx="4884000" cy="649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1500">
                <a:solidFill>
                  <a:srgbClr val="444444"/>
                </a:solidFill>
                <a:highlight>
                  <a:srgbClr val="FFFFFF"/>
                </a:highlight>
                <a:latin typeface="Roboto"/>
                <a:ea typeface="Roboto"/>
                <a:cs typeface="Roboto"/>
                <a:sym typeface="Roboto"/>
              </a:rPr>
              <a:t>Active Certifications - MultCo and WashCo</a:t>
            </a:r>
            <a:endParaRPr sz="1500">
              <a:solidFill>
                <a:srgbClr val="444444"/>
              </a:solidFill>
              <a:highlight>
                <a:srgbClr val="FFFFFF"/>
              </a:highlight>
              <a:latin typeface="Roboto"/>
              <a:ea typeface="Roboto"/>
              <a:cs typeface="Roboto"/>
              <a:sym typeface="Roboto"/>
            </a:endParaRPr>
          </a:p>
        </p:txBody>
      </p:sp>
      <p:sp>
        <p:nvSpPr>
          <p:cNvPr id="158" name="Google Shape;158;p22"/>
          <p:cNvSpPr txBox="1"/>
          <p:nvPr/>
        </p:nvSpPr>
        <p:spPr>
          <a:xfrm>
            <a:off x="189450" y="6366175"/>
            <a:ext cx="900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Source- Steering committee, </a:t>
            </a:r>
            <a:r>
              <a:rPr lang="en-US" sz="1200"/>
              <a:t>MHACBO</a:t>
            </a:r>
            <a:endParaRPr sz="1200"/>
          </a:p>
        </p:txBody>
      </p:sp>
      <p:sp>
        <p:nvSpPr>
          <p:cNvPr id="159" name="Google Shape;159;p22"/>
          <p:cNvSpPr txBox="1"/>
          <p:nvPr/>
        </p:nvSpPr>
        <p:spPr>
          <a:xfrm>
            <a:off x="318450" y="237125"/>
            <a:ext cx="66471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000" b="1">
                <a:solidFill>
                  <a:srgbClr val="0F263F"/>
                </a:solidFill>
                <a:latin typeface="Merriweather"/>
                <a:ea typeface="Merriweather"/>
                <a:cs typeface="Merriweather"/>
                <a:sym typeface="Merriweather"/>
              </a:rPr>
              <a:t>Local Challenges</a:t>
            </a:r>
            <a:endParaRPr sz="3000">
              <a:solidFill>
                <a:schemeClr val="dk1"/>
              </a:solidFill>
            </a:endParaRPr>
          </a:p>
        </p:txBody>
      </p:sp>
      <p:sp>
        <p:nvSpPr>
          <p:cNvPr id="160" name="Google Shape;160;p22"/>
          <p:cNvSpPr txBox="1"/>
          <p:nvPr/>
        </p:nvSpPr>
        <p:spPr>
          <a:xfrm>
            <a:off x="165000" y="886500"/>
            <a:ext cx="6372600" cy="51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Relatively high number of new and active CRM certifications but still unable to meet demand for services.</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No coordination among employer regarding qualifications and suitability - to each their own.</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No coordinated marketing to attract candidates with the right experience, background and competencies to join the field.</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No systemized career path for peer workers to advance in their positions.</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Not enough Bilingual and BIPOC practitioners to meet the demand for services</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CRM / Peer Workers account for 40% of the Ethics complaints reported to MHACBO, although they only represent 20% of the occupations certified by MHACBO. </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300">
              <a:solidFill>
                <a:schemeClr val="dk1"/>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CRM / Peer Workers have the lowest median years working in social services compared to other behavioral health occupations - 3.1 years - primarily driven by:</a:t>
            </a:r>
            <a:endParaRPr sz="1300">
              <a:solidFill>
                <a:schemeClr val="dk1"/>
              </a:solidFill>
              <a:latin typeface="Merriweather"/>
              <a:ea typeface="Merriweather"/>
              <a:cs typeface="Merriweather"/>
              <a:sym typeface="Merriweather"/>
            </a:endParaRPr>
          </a:p>
          <a:p>
            <a:pPr marL="914400" lvl="1"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Low wages and lack of equity compared to physical health providers.</a:t>
            </a:r>
            <a:endParaRPr sz="1300">
              <a:solidFill>
                <a:schemeClr val="dk1"/>
              </a:solidFill>
              <a:latin typeface="Merriweather"/>
              <a:ea typeface="Merriweather"/>
              <a:cs typeface="Merriweather"/>
              <a:sym typeface="Merriweather"/>
            </a:endParaRPr>
          </a:p>
          <a:p>
            <a:pPr marL="914400" lvl="1"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Career and educational barriers</a:t>
            </a:r>
            <a:endParaRPr sz="1300">
              <a:solidFill>
                <a:schemeClr val="dk1"/>
              </a:solidFill>
              <a:latin typeface="Merriweather"/>
              <a:ea typeface="Merriweather"/>
              <a:cs typeface="Merriweather"/>
              <a:sym typeface="Merriweather"/>
            </a:endParaRPr>
          </a:p>
          <a:p>
            <a:pPr marL="914400" lvl="1" indent="-311150" algn="l" rtl="0">
              <a:spcBef>
                <a:spcPts val="0"/>
              </a:spcBef>
              <a:spcAft>
                <a:spcPts val="0"/>
              </a:spcAft>
              <a:buClr>
                <a:schemeClr val="dk1"/>
              </a:buClr>
              <a:buSzPts val="1300"/>
              <a:buFont typeface="Merriweather"/>
              <a:buChar char="○"/>
            </a:pPr>
            <a:r>
              <a:rPr lang="en-US" sz="1300">
                <a:solidFill>
                  <a:schemeClr val="dk1"/>
                </a:solidFill>
                <a:latin typeface="Merriweather"/>
                <a:ea typeface="Merriweather"/>
                <a:cs typeface="Merriweather"/>
                <a:sym typeface="Merriweather"/>
              </a:rPr>
              <a:t>Work environment stressors and burnout</a:t>
            </a:r>
            <a:endParaRPr sz="1300">
              <a:solidFill>
                <a:schemeClr val="dk1"/>
              </a:solidFill>
              <a:latin typeface="Merriweather"/>
              <a:ea typeface="Merriweather"/>
              <a:cs typeface="Merriweather"/>
              <a:sym typeface="Merriweather"/>
            </a:endParaRPr>
          </a:p>
          <a:p>
            <a:pPr marL="457200" lvl="0" indent="0" algn="l" rtl="0">
              <a:spcBef>
                <a:spcPts val="0"/>
              </a:spcBef>
              <a:spcAft>
                <a:spcPts val="0"/>
              </a:spcAft>
              <a:buNone/>
            </a:pPr>
            <a:endParaRPr sz="1200">
              <a:latin typeface="Merriweather"/>
              <a:ea typeface="Merriweather"/>
              <a:cs typeface="Merriweather"/>
              <a:sym typeface="Merriweather"/>
            </a:endParaRPr>
          </a:p>
        </p:txBody>
      </p:sp>
      <p:graphicFrame>
        <p:nvGraphicFramePr>
          <p:cNvPr id="161" name="Google Shape;161;p22"/>
          <p:cNvGraphicFramePr/>
          <p:nvPr/>
        </p:nvGraphicFramePr>
        <p:xfrm>
          <a:off x="6965538" y="987275"/>
          <a:ext cx="2092950" cy="1166354"/>
        </p:xfrm>
        <a:graphic>
          <a:graphicData uri="http://schemas.openxmlformats.org/drawingml/2006/table">
            <a:tbl>
              <a:tblPr>
                <a:solidFill>
                  <a:srgbClr val="FFFFFF"/>
                </a:solidFill>
                <a:tableStyleId>{08C33AD6-4059-451E-BE1D-723E656C214A}</a:tableStyleId>
              </a:tblPr>
              <a:tblGrid>
                <a:gridCol w="2092950">
                  <a:extLst>
                    <a:ext uri="{9D8B030D-6E8A-4147-A177-3AD203B41FA5}">
                      <a16:colId xmlns:a16="http://schemas.microsoft.com/office/drawing/2014/main" val="20000"/>
                    </a:ext>
                  </a:extLst>
                </a:gridCol>
              </a:tblGrid>
              <a:tr h="238125">
                <a:tc>
                  <a:txBody>
                    <a:bodyPr/>
                    <a:lstStyle/>
                    <a:p>
                      <a:pPr marL="0" lvl="0" indent="0" algn="ctr" rtl="0">
                        <a:lnSpc>
                          <a:spcPct val="115000"/>
                        </a:lnSpc>
                        <a:spcBef>
                          <a:spcPts val="0"/>
                        </a:spcBef>
                        <a:spcAft>
                          <a:spcPts val="0"/>
                        </a:spcAft>
                        <a:buNone/>
                      </a:pPr>
                      <a:r>
                        <a:rPr lang="en-US" sz="1500">
                          <a:solidFill>
                            <a:srgbClr val="444444"/>
                          </a:solidFill>
                          <a:highlight>
                            <a:srgbClr val="FFFFFF"/>
                          </a:highlight>
                          <a:latin typeface="Roboto"/>
                          <a:ea typeface="Roboto"/>
                          <a:cs typeface="Roboto"/>
                          <a:sym typeface="Roboto"/>
                        </a:rPr>
                        <a:t>Active Certifications - MultCo and WashCo</a:t>
                      </a:r>
                      <a:endParaRPr sz="1500">
                        <a:solidFill>
                          <a:srgbClr val="444444"/>
                        </a:solidFill>
                        <a:highlight>
                          <a:srgbClr val="FFFFFF"/>
                        </a:highlight>
                        <a:latin typeface="Roboto"/>
                        <a:ea typeface="Roboto"/>
                        <a:cs typeface="Roboto"/>
                        <a:sym typeface="Roboto"/>
                      </a:endParaRPr>
                    </a:p>
                  </a:txBody>
                  <a:tcPr marL="142875" marR="142875" marT="95250" marB="91425" anchor="ctr"/>
                </a:tc>
                <a:extLst>
                  <a:ext uri="{0D108BD9-81ED-4DB2-BD59-A6C34878D82A}">
                    <a16:rowId xmlns:a16="http://schemas.microsoft.com/office/drawing/2014/main" val="10000"/>
                  </a:ext>
                </a:extLst>
              </a:tr>
              <a:tr h="438150">
                <a:tc>
                  <a:txBody>
                    <a:bodyPr/>
                    <a:lstStyle/>
                    <a:p>
                      <a:pPr marL="0" lvl="0" indent="0" algn="ctr" rtl="0">
                        <a:lnSpc>
                          <a:spcPct val="115000"/>
                        </a:lnSpc>
                        <a:spcBef>
                          <a:spcPts val="0"/>
                        </a:spcBef>
                        <a:spcAft>
                          <a:spcPts val="0"/>
                        </a:spcAft>
                        <a:buNone/>
                      </a:pPr>
                      <a:r>
                        <a:rPr lang="en-US" sz="1900">
                          <a:solidFill>
                            <a:srgbClr val="50677F"/>
                          </a:solidFill>
                          <a:highlight>
                            <a:srgbClr val="FFFFFF"/>
                          </a:highlight>
                          <a:latin typeface="Roboto"/>
                          <a:ea typeface="Roboto"/>
                          <a:cs typeface="Roboto"/>
                          <a:sym typeface="Roboto"/>
                        </a:rPr>
                        <a:t>887</a:t>
                      </a:r>
                      <a:endParaRPr sz="1900">
                        <a:solidFill>
                          <a:srgbClr val="50677F"/>
                        </a:solidFill>
                        <a:highlight>
                          <a:srgbClr val="FFFFFF"/>
                        </a:highlight>
                        <a:latin typeface="Roboto"/>
                        <a:ea typeface="Roboto"/>
                        <a:cs typeface="Roboto"/>
                        <a:sym typeface="Roboto"/>
                      </a:endParaRPr>
                    </a:p>
                  </a:txBody>
                  <a:tcPr marL="142875" marR="142875" marT="85725" marB="76200"/>
                </a:tc>
                <a:extLst>
                  <a:ext uri="{0D108BD9-81ED-4DB2-BD59-A6C34878D82A}">
                    <a16:rowId xmlns:a16="http://schemas.microsoft.com/office/drawing/2014/main" val="10001"/>
                  </a:ext>
                </a:extLst>
              </a:tr>
            </a:tbl>
          </a:graphicData>
        </a:graphic>
      </p:graphicFrame>
      <p:graphicFrame>
        <p:nvGraphicFramePr>
          <p:cNvPr id="162" name="Google Shape;162;p22"/>
          <p:cNvGraphicFramePr/>
          <p:nvPr/>
        </p:nvGraphicFramePr>
        <p:xfrm>
          <a:off x="9678400" y="987275"/>
          <a:ext cx="1693150" cy="1166354"/>
        </p:xfrm>
        <a:graphic>
          <a:graphicData uri="http://schemas.openxmlformats.org/drawingml/2006/table">
            <a:tbl>
              <a:tblPr>
                <a:solidFill>
                  <a:srgbClr val="FFFFFF"/>
                </a:solidFill>
                <a:tableStyleId>{08C33AD6-4059-451E-BE1D-723E656C214A}</a:tableStyleId>
              </a:tblPr>
              <a:tblGrid>
                <a:gridCol w="1693150">
                  <a:extLst>
                    <a:ext uri="{9D8B030D-6E8A-4147-A177-3AD203B41FA5}">
                      <a16:colId xmlns:a16="http://schemas.microsoft.com/office/drawing/2014/main" val="20000"/>
                    </a:ext>
                  </a:extLst>
                </a:gridCol>
              </a:tblGrid>
              <a:tr h="624275">
                <a:tc>
                  <a:txBody>
                    <a:bodyPr/>
                    <a:lstStyle/>
                    <a:p>
                      <a:pPr marL="0" lvl="0" indent="0" algn="ctr" rtl="0">
                        <a:lnSpc>
                          <a:spcPct val="115000"/>
                        </a:lnSpc>
                        <a:spcBef>
                          <a:spcPts val="0"/>
                        </a:spcBef>
                        <a:spcAft>
                          <a:spcPts val="0"/>
                        </a:spcAft>
                        <a:buNone/>
                      </a:pPr>
                      <a:r>
                        <a:rPr lang="en-US" sz="1500">
                          <a:solidFill>
                            <a:srgbClr val="444444"/>
                          </a:solidFill>
                          <a:highlight>
                            <a:srgbClr val="FFFFFF"/>
                          </a:highlight>
                          <a:latin typeface="Roboto"/>
                          <a:ea typeface="Roboto"/>
                          <a:cs typeface="Roboto"/>
                          <a:sym typeface="Roboto"/>
                        </a:rPr>
                        <a:t>New CRMs (30 Days)</a:t>
                      </a:r>
                      <a:endParaRPr sz="1500">
                        <a:solidFill>
                          <a:srgbClr val="444444"/>
                        </a:solidFill>
                        <a:highlight>
                          <a:srgbClr val="FFFFFF"/>
                        </a:highlight>
                        <a:latin typeface="Roboto"/>
                        <a:ea typeface="Roboto"/>
                        <a:cs typeface="Roboto"/>
                        <a:sym typeface="Roboto"/>
                      </a:endParaRPr>
                    </a:p>
                  </a:txBody>
                  <a:tcPr marL="142875" marR="142875" marT="95250" marB="91425" anchor="ctr"/>
                </a:tc>
                <a:extLst>
                  <a:ext uri="{0D108BD9-81ED-4DB2-BD59-A6C34878D82A}">
                    <a16:rowId xmlns:a16="http://schemas.microsoft.com/office/drawing/2014/main" val="10000"/>
                  </a:ext>
                </a:extLst>
              </a:tr>
              <a:tr h="429425">
                <a:tc>
                  <a:txBody>
                    <a:bodyPr/>
                    <a:lstStyle/>
                    <a:p>
                      <a:pPr marL="0" lvl="0" indent="0" algn="ctr" rtl="0">
                        <a:lnSpc>
                          <a:spcPct val="115000"/>
                        </a:lnSpc>
                        <a:spcBef>
                          <a:spcPts val="0"/>
                        </a:spcBef>
                        <a:spcAft>
                          <a:spcPts val="0"/>
                        </a:spcAft>
                        <a:buNone/>
                      </a:pPr>
                      <a:r>
                        <a:rPr lang="en-US" sz="1900">
                          <a:solidFill>
                            <a:srgbClr val="50677F"/>
                          </a:solidFill>
                          <a:highlight>
                            <a:srgbClr val="FFFFFF"/>
                          </a:highlight>
                          <a:latin typeface="Roboto"/>
                          <a:ea typeface="Roboto"/>
                          <a:cs typeface="Roboto"/>
                          <a:sym typeface="Roboto"/>
                        </a:rPr>
                        <a:t>97</a:t>
                      </a:r>
                      <a:endParaRPr sz="1900">
                        <a:solidFill>
                          <a:srgbClr val="50677F"/>
                        </a:solidFill>
                        <a:highlight>
                          <a:srgbClr val="FFFFFF"/>
                        </a:highlight>
                        <a:latin typeface="Roboto"/>
                        <a:ea typeface="Roboto"/>
                        <a:cs typeface="Roboto"/>
                        <a:sym typeface="Roboto"/>
                      </a:endParaRPr>
                    </a:p>
                  </a:txBody>
                  <a:tcPr marL="142875" marR="142875" marT="85725" marB="76200"/>
                </a:tc>
                <a:extLst>
                  <a:ext uri="{0D108BD9-81ED-4DB2-BD59-A6C34878D82A}">
                    <a16:rowId xmlns:a16="http://schemas.microsoft.com/office/drawing/2014/main" val="10001"/>
                  </a:ext>
                </a:extLst>
              </a:tr>
            </a:tbl>
          </a:graphicData>
        </a:graphic>
      </p:graphicFrame>
      <p:sp>
        <p:nvSpPr>
          <p:cNvPr id="163" name="Google Shape;163;p22"/>
          <p:cNvSpPr txBox="1"/>
          <p:nvPr/>
        </p:nvSpPr>
        <p:spPr>
          <a:xfrm>
            <a:off x="6841000" y="393900"/>
            <a:ext cx="4611600" cy="4926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2400"/>
              </a:spcBef>
              <a:spcAft>
                <a:spcPts val="600"/>
              </a:spcAft>
              <a:buNone/>
            </a:pPr>
            <a:r>
              <a:rPr lang="en-US" sz="2000" b="1">
                <a:solidFill>
                  <a:srgbClr val="212529"/>
                </a:solidFill>
                <a:highlight>
                  <a:srgbClr val="FFFFFF"/>
                </a:highlight>
                <a:latin typeface="Roboto"/>
                <a:ea typeface="Roboto"/>
                <a:cs typeface="Roboto"/>
                <a:sym typeface="Roboto"/>
              </a:rPr>
              <a:t>Current MHACBO CRM Analytics</a:t>
            </a:r>
            <a:endParaRPr sz="2000" b="1">
              <a:solidFill>
                <a:srgbClr val="212529"/>
              </a:solidFill>
              <a:highlight>
                <a:srgbClr val="FFFFFF"/>
              </a:highlight>
              <a:latin typeface="Roboto"/>
              <a:ea typeface="Roboto"/>
              <a:cs typeface="Roboto"/>
              <a:sym typeface="Roboto"/>
            </a:endParaRPr>
          </a:p>
        </p:txBody>
      </p:sp>
      <p:pic>
        <p:nvPicPr>
          <p:cNvPr id="164" name="Google Shape;164;p22"/>
          <p:cNvPicPr preferRelativeResize="0"/>
          <p:nvPr/>
        </p:nvPicPr>
        <p:blipFill>
          <a:blip r:embed="rId3">
            <a:alphaModFix/>
          </a:blip>
          <a:stretch>
            <a:fillRect/>
          </a:stretch>
        </p:blipFill>
        <p:spPr>
          <a:xfrm>
            <a:off x="7322926" y="2633850"/>
            <a:ext cx="4246725" cy="2204999"/>
          </a:xfrm>
          <a:prstGeom prst="rect">
            <a:avLst/>
          </a:prstGeom>
          <a:noFill/>
          <a:ln>
            <a:noFill/>
          </a:ln>
        </p:spPr>
      </p:pic>
      <p:pic>
        <p:nvPicPr>
          <p:cNvPr id="165" name="Google Shape;165;p22"/>
          <p:cNvPicPr preferRelativeResize="0"/>
          <p:nvPr/>
        </p:nvPicPr>
        <p:blipFill>
          <a:blip r:embed="rId4">
            <a:alphaModFix/>
          </a:blip>
          <a:stretch>
            <a:fillRect/>
          </a:stretch>
        </p:blipFill>
        <p:spPr>
          <a:xfrm>
            <a:off x="8620706" y="4991128"/>
            <a:ext cx="2591567" cy="1713200"/>
          </a:xfrm>
          <a:prstGeom prst="rect">
            <a:avLst/>
          </a:prstGeom>
          <a:noFill/>
          <a:ln>
            <a:noFill/>
          </a:ln>
        </p:spPr>
      </p:pic>
      <p:sp>
        <p:nvSpPr>
          <p:cNvPr id="166" name="Google Shape;166;p22"/>
          <p:cNvSpPr txBox="1"/>
          <p:nvPr/>
        </p:nvSpPr>
        <p:spPr>
          <a:xfrm>
            <a:off x="5483250" y="2202638"/>
            <a:ext cx="4611600" cy="4155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2400"/>
              </a:spcBef>
              <a:spcAft>
                <a:spcPts val="600"/>
              </a:spcAft>
              <a:buNone/>
            </a:pPr>
            <a:r>
              <a:rPr lang="en-US" sz="1500">
                <a:solidFill>
                  <a:srgbClr val="212529"/>
                </a:solidFill>
                <a:highlight>
                  <a:srgbClr val="FFFFFF"/>
                </a:highlight>
                <a:latin typeface="Roboto"/>
                <a:ea typeface="Roboto"/>
                <a:cs typeface="Roboto"/>
                <a:sym typeface="Roboto"/>
              </a:rPr>
              <a:t>Race and Ethnicity</a:t>
            </a:r>
            <a:endParaRPr sz="1500">
              <a:solidFill>
                <a:srgbClr val="212529"/>
              </a:solidFill>
              <a:highlight>
                <a:srgbClr val="FFFFFF"/>
              </a:highlight>
              <a:latin typeface="Roboto"/>
              <a:ea typeface="Roboto"/>
              <a:cs typeface="Roboto"/>
              <a:sym typeface="Roboto"/>
            </a:endParaRPr>
          </a:p>
        </p:txBody>
      </p:sp>
      <p:sp>
        <p:nvSpPr>
          <p:cNvPr id="167" name="Google Shape;167;p22"/>
          <p:cNvSpPr txBox="1"/>
          <p:nvPr/>
        </p:nvSpPr>
        <p:spPr>
          <a:xfrm>
            <a:off x="6379350" y="5639975"/>
            <a:ext cx="2819400" cy="4155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2400"/>
              </a:spcBef>
              <a:spcAft>
                <a:spcPts val="600"/>
              </a:spcAft>
              <a:buNone/>
            </a:pPr>
            <a:r>
              <a:rPr lang="en-US" sz="1500">
                <a:solidFill>
                  <a:srgbClr val="212529"/>
                </a:solidFill>
                <a:highlight>
                  <a:srgbClr val="FFFFFF"/>
                </a:highlight>
                <a:latin typeface="Roboto"/>
                <a:ea typeface="Roboto"/>
                <a:cs typeface="Roboto"/>
                <a:sym typeface="Roboto"/>
              </a:rPr>
              <a:t>Education</a:t>
            </a:r>
            <a:endParaRPr sz="1500">
              <a:solidFill>
                <a:srgbClr val="212529"/>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312100" y="233600"/>
            <a:ext cx="10515600" cy="88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Merriweather"/>
              <a:buNone/>
            </a:pPr>
            <a:r>
              <a:rPr lang="en-US" sz="3000" b="1">
                <a:solidFill>
                  <a:srgbClr val="0F263F"/>
                </a:solidFill>
                <a:latin typeface="Merriweather"/>
                <a:ea typeface="Merriweather"/>
                <a:cs typeface="Merriweather"/>
                <a:sym typeface="Merriweather"/>
              </a:rPr>
              <a:t>Peer Workforce Training Program Overview</a:t>
            </a:r>
            <a:endParaRPr b="1">
              <a:latin typeface="Merriweather"/>
              <a:ea typeface="Merriweather"/>
              <a:cs typeface="Merriweather"/>
              <a:sym typeface="Merriweather"/>
            </a:endParaRPr>
          </a:p>
        </p:txBody>
      </p:sp>
      <p:sp>
        <p:nvSpPr>
          <p:cNvPr id="174" name="Google Shape;174;p23"/>
          <p:cNvSpPr txBox="1">
            <a:spLocks noGrp="1"/>
          </p:cNvSpPr>
          <p:nvPr>
            <p:ph type="body" idx="1"/>
          </p:nvPr>
        </p:nvSpPr>
        <p:spPr>
          <a:xfrm>
            <a:off x="312100" y="1005200"/>
            <a:ext cx="11427600" cy="531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1800"/>
              <a:buNone/>
            </a:pPr>
            <a:r>
              <a:rPr lang="en-US" sz="1500">
                <a:solidFill>
                  <a:schemeClr val="dk1"/>
                </a:solidFill>
                <a:latin typeface="Merriweather"/>
                <a:ea typeface="Merriweather"/>
                <a:cs typeface="Merriweather"/>
                <a:sym typeface="Merriweather"/>
              </a:rPr>
              <a:t>Objectives:  </a:t>
            </a:r>
            <a:endParaRPr sz="1500" b="0">
              <a:solidFill>
                <a:schemeClr val="dk1"/>
              </a:solidFill>
              <a:highlight>
                <a:schemeClr val="lt1"/>
              </a:highlight>
              <a:latin typeface="Merriweather"/>
              <a:ea typeface="Merriweather"/>
              <a:cs typeface="Merriweather"/>
              <a:sym typeface="Merriweather"/>
            </a:endParaRPr>
          </a:p>
          <a:p>
            <a:pPr marL="0" lvl="0" indent="0" algn="l" rtl="0">
              <a:lnSpc>
                <a:spcPct val="115000"/>
              </a:lnSpc>
              <a:spcBef>
                <a:spcPts val="1600"/>
              </a:spcBef>
              <a:spcAft>
                <a:spcPts val="0"/>
              </a:spcAft>
              <a:buNone/>
            </a:pPr>
            <a:r>
              <a:rPr lang="en-US" sz="1500" b="0">
                <a:solidFill>
                  <a:schemeClr val="dk1"/>
                </a:solidFill>
                <a:highlight>
                  <a:schemeClr val="lt1"/>
                </a:highlight>
                <a:latin typeface="Merriweather"/>
                <a:ea typeface="Merriweather"/>
                <a:cs typeface="Merriweather"/>
                <a:sym typeface="Merriweather"/>
              </a:rPr>
              <a:t>To establish a systemized program of outreach, recruitment, and occupational training to serve as a pipeline of highly skilled and trained peer workers to meet the workforce needs of Behavioral Healthcare employers (Grant 110 recipients). To address the shortage of bilingual and BIPOC practitioners. To increase the prestige, pay, recruitment and retention of Behavioral Healthcare employees.</a:t>
            </a:r>
            <a:endParaRPr sz="1500" b="0">
              <a:solidFill>
                <a:schemeClr val="dk1"/>
              </a:solidFill>
              <a:highlight>
                <a:schemeClr val="lt1"/>
              </a:highlight>
              <a:latin typeface="Merriweather"/>
              <a:ea typeface="Merriweather"/>
              <a:cs typeface="Merriweather"/>
              <a:sym typeface="Merriweather"/>
            </a:endParaRPr>
          </a:p>
          <a:p>
            <a:pPr marL="0" lvl="0" indent="0" algn="l" rtl="0">
              <a:lnSpc>
                <a:spcPct val="115000"/>
              </a:lnSpc>
              <a:spcBef>
                <a:spcPts val="1600"/>
              </a:spcBef>
              <a:spcAft>
                <a:spcPts val="0"/>
              </a:spcAft>
              <a:buClr>
                <a:schemeClr val="lt1"/>
              </a:buClr>
              <a:buSzPts val="1800"/>
              <a:buNone/>
            </a:pPr>
            <a:r>
              <a:rPr lang="en-US" sz="1500">
                <a:solidFill>
                  <a:schemeClr val="dk1"/>
                </a:solidFill>
                <a:latin typeface="Merriweather"/>
                <a:ea typeface="Merriweather"/>
                <a:cs typeface="Merriweather"/>
                <a:sym typeface="Merriweather"/>
              </a:rPr>
              <a:t>Partners: </a:t>
            </a:r>
            <a:endParaRPr sz="1500">
              <a:solidFill>
                <a:schemeClr val="dk1"/>
              </a:solidFill>
              <a:latin typeface="Merriweather"/>
              <a:ea typeface="Merriweather"/>
              <a:cs typeface="Merriweather"/>
              <a:sym typeface="Merriweather"/>
            </a:endParaRPr>
          </a:p>
          <a:p>
            <a:pPr marL="457200" lvl="0" indent="-323850" algn="l" rtl="0">
              <a:lnSpc>
                <a:spcPct val="115000"/>
              </a:lnSpc>
              <a:spcBef>
                <a:spcPts val="1600"/>
              </a:spcBef>
              <a:spcAft>
                <a:spcPts val="0"/>
              </a:spcAft>
              <a:buClr>
                <a:schemeClr val="dk1"/>
              </a:buClr>
              <a:buSzPts val="1500"/>
              <a:buFont typeface="Merriweather"/>
              <a:buChar char="●"/>
            </a:pPr>
            <a:r>
              <a:rPr lang="en-US" sz="1500" b="0">
                <a:solidFill>
                  <a:schemeClr val="dk1"/>
                </a:solidFill>
                <a:latin typeface="Merriweather"/>
                <a:ea typeface="Merriweather"/>
                <a:cs typeface="Merriweather"/>
                <a:sym typeface="Merriweather"/>
              </a:rPr>
              <a:t>Worksystems</a:t>
            </a:r>
            <a:endParaRPr sz="1500" b="0">
              <a:solidFill>
                <a:schemeClr val="dk1"/>
              </a:solidFill>
              <a:latin typeface="Merriweather"/>
              <a:ea typeface="Merriweather"/>
              <a:cs typeface="Merriweather"/>
              <a:sym typeface="Merriweather"/>
            </a:endParaRPr>
          </a:p>
          <a:p>
            <a:pPr marL="457200" lvl="0" indent="-323850" algn="l" rtl="0">
              <a:lnSpc>
                <a:spcPct val="115000"/>
              </a:lnSpc>
              <a:spcBef>
                <a:spcPts val="0"/>
              </a:spcBef>
              <a:spcAft>
                <a:spcPts val="0"/>
              </a:spcAft>
              <a:buClr>
                <a:schemeClr val="dk1"/>
              </a:buClr>
              <a:buSzPts val="1500"/>
              <a:buFont typeface="Merriweather"/>
              <a:buChar char="●"/>
            </a:pPr>
            <a:r>
              <a:rPr lang="en-US" sz="1500" b="0">
                <a:solidFill>
                  <a:schemeClr val="dk1"/>
                </a:solidFill>
                <a:latin typeface="Merriweather"/>
                <a:ea typeface="Merriweather"/>
                <a:cs typeface="Merriweather"/>
                <a:sym typeface="Merriweather"/>
              </a:rPr>
              <a:t>Behavioral Health Employers in Washington and Multnomah County</a:t>
            </a:r>
            <a:endParaRPr sz="1500" b="0">
              <a:solidFill>
                <a:schemeClr val="dk1"/>
              </a:solidFill>
              <a:latin typeface="Merriweather"/>
              <a:ea typeface="Merriweather"/>
              <a:cs typeface="Merriweather"/>
              <a:sym typeface="Merriweather"/>
            </a:endParaRPr>
          </a:p>
          <a:p>
            <a:pPr marL="457200" lvl="0" indent="-323850" algn="l" rtl="0">
              <a:lnSpc>
                <a:spcPct val="115000"/>
              </a:lnSpc>
              <a:spcBef>
                <a:spcPts val="0"/>
              </a:spcBef>
              <a:spcAft>
                <a:spcPts val="0"/>
              </a:spcAft>
              <a:buClr>
                <a:schemeClr val="dk1"/>
              </a:buClr>
              <a:buSzPts val="1500"/>
              <a:buFont typeface="Merriweather"/>
              <a:buChar char="●"/>
            </a:pPr>
            <a:r>
              <a:rPr lang="en-US" sz="1500" b="0">
                <a:solidFill>
                  <a:schemeClr val="dk1"/>
                </a:solidFill>
                <a:latin typeface="Merriweather"/>
                <a:ea typeface="Merriweather"/>
                <a:cs typeface="Merriweather"/>
                <a:sym typeface="Merriweather"/>
              </a:rPr>
              <a:t>Oregon Health Authority (OHA)</a:t>
            </a:r>
            <a:endParaRPr sz="1500" b="0">
              <a:solidFill>
                <a:schemeClr val="dk1"/>
              </a:solidFill>
              <a:latin typeface="Merriweather"/>
              <a:ea typeface="Merriweather"/>
              <a:cs typeface="Merriweather"/>
              <a:sym typeface="Merriweather"/>
            </a:endParaRPr>
          </a:p>
          <a:p>
            <a:pPr marL="457200" lvl="0" indent="-323850" algn="l" rtl="0">
              <a:lnSpc>
                <a:spcPct val="115000"/>
              </a:lnSpc>
              <a:spcBef>
                <a:spcPts val="0"/>
              </a:spcBef>
              <a:spcAft>
                <a:spcPts val="0"/>
              </a:spcAft>
              <a:buClr>
                <a:schemeClr val="dk1"/>
              </a:buClr>
              <a:buSzPts val="1500"/>
              <a:buFont typeface="Merriweather"/>
              <a:buChar char="●"/>
            </a:pPr>
            <a:r>
              <a:rPr lang="en-US" sz="1500" b="0">
                <a:solidFill>
                  <a:schemeClr val="dk1"/>
                </a:solidFill>
                <a:latin typeface="Merriweather"/>
                <a:ea typeface="Merriweather"/>
                <a:cs typeface="Merriweather"/>
                <a:sym typeface="Merriweather"/>
              </a:rPr>
              <a:t>Mental Health Association Certification Board of Oregon (MHACBO)</a:t>
            </a:r>
            <a:endParaRPr sz="1500" b="0">
              <a:solidFill>
                <a:schemeClr val="dk1"/>
              </a:solidFill>
              <a:latin typeface="Merriweather"/>
              <a:ea typeface="Merriweather"/>
              <a:cs typeface="Merriweather"/>
              <a:sym typeface="Merriweather"/>
            </a:endParaRPr>
          </a:p>
          <a:p>
            <a:pPr marL="457200" lvl="0" indent="-323850" algn="l" rtl="0">
              <a:lnSpc>
                <a:spcPct val="115000"/>
              </a:lnSpc>
              <a:spcBef>
                <a:spcPts val="0"/>
              </a:spcBef>
              <a:spcAft>
                <a:spcPts val="0"/>
              </a:spcAft>
              <a:buClr>
                <a:schemeClr val="dk1"/>
              </a:buClr>
              <a:buSzPts val="1500"/>
              <a:buFont typeface="Merriweather"/>
              <a:buChar char="●"/>
            </a:pPr>
            <a:r>
              <a:rPr lang="en-US" sz="1500" b="0">
                <a:solidFill>
                  <a:schemeClr val="dk1"/>
                </a:solidFill>
                <a:latin typeface="Merriweather"/>
                <a:ea typeface="Merriweather"/>
                <a:cs typeface="Merriweather"/>
                <a:sym typeface="Merriweather"/>
              </a:rPr>
              <a:t>Mental Health and Addiction Association of Oregon (MHAAO)</a:t>
            </a:r>
            <a:endParaRPr sz="1500" b="0">
              <a:solidFill>
                <a:schemeClr val="dk1"/>
              </a:solidFill>
              <a:latin typeface="Merriweather"/>
              <a:ea typeface="Merriweather"/>
              <a:cs typeface="Merriweather"/>
              <a:sym typeface="Merriweather"/>
            </a:endParaRPr>
          </a:p>
          <a:p>
            <a:pPr marL="457200" lvl="0" indent="-323850" algn="l" rtl="0">
              <a:lnSpc>
                <a:spcPct val="115000"/>
              </a:lnSpc>
              <a:spcBef>
                <a:spcPts val="0"/>
              </a:spcBef>
              <a:spcAft>
                <a:spcPts val="0"/>
              </a:spcAft>
              <a:buClr>
                <a:schemeClr val="dk1"/>
              </a:buClr>
              <a:buSzPts val="1500"/>
              <a:buFont typeface="Merriweather"/>
              <a:buChar char="●"/>
            </a:pPr>
            <a:r>
              <a:rPr lang="en-US" sz="1500" b="0">
                <a:solidFill>
                  <a:schemeClr val="dk1"/>
                </a:solidFill>
                <a:latin typeface="Merriweather"/>
                <a:ea typeface="Merriweather"/>
                <a:cs typeface="Merriweather"/>
                <a:sym typeface="Merriweather"/>
              </a:rPr>
              <a:t>Oregon Behavioral Health Council (OBHC)</a:t>
            </a:r>
            <a:endParaRPr sz="1500" b="0">
              <a:solidFill>
                <a:schemeClr val="dk1"/>
              </a:solidFill>
              <a:latin typeface="Merriweather"/>
              <a:ea typeface="Merriweather"/>
              <a:cs typeface="Merriweather"/>
              <a:sym typeface="Merriweather"/>
            </a:endParaRPr>
          </a:p>
          <a:p>
            <a:pPr marL="457200" lvl="0" indent="-323850" algn="l" rtl="0">
              <a:lnSpc>
                <a:spcPct val="115000"/>
              </a:lnSpc>
              <a:spcBef>
                <a:spcPts val="0"/>
              </a:spcBef>
              <a:spcAft>
                <a:spcPts val="0"/>
              </a:spcAft>
              <a:buClr>
                <a:schemeClr val="dk1"/>
              </a:buClr>
              <a:buSzPts val="1500"/>
              <a:buFont typeface="Merriweather"/>
              <a:buChar char="●"/>
            </a:pPr>
            <a:r>
              <a:rPr lang="en-US" sz="1500" b="0">
                <a:solidFill>
                  <a:schemeClr val="dk1"/>
                </a:solidFill>
                <a:latin typeface="Merriweather"/>
                <a:ea typeface="Merriweather"/>
                <a:cs typeface="Merriweather"/>
                <a:sym typeface="Merriweather"/>
              </a:rPr>
              <a:t>Clackamas Workforce Partnership Behavioral Health Consortium.</a:t>
            </a:r>
            <a:endParaRPr sz="1500" b="0">
              <a:solidFill>
                <a:schemeClr val="dk1"/>
              </a:solidFill>
              <a:latin typeface="Merriweather"/>
              <a:ea typeface="Merriweather"/>
              <a:cs typeface="Merriweather"/>
              <a:sym typeface="Merriweather"/>
            </a:endParaRPr>
          </a:p>
          <a:p>
            <a:pPr marL="0" lvl="0" indent="0" algn="l" rtl="0">
              <a:lnSpc>
                <a:spcPct val="115000"/>
              </a:lnSpc>
              <a:spcBef>
                <a:spcPts val="1600"/>
              </a:spcBef>
              <a:spcAft>
                <a:spcPts val="0"/>
              </a:spcAft>
              <a:buNone/>
            </a:pPr>
            <a:r>
              <a:rPr lang="en-US" sz="1500">
                <a:solidFill>
                  <a:schemeClr val="dk1"/>
                </a:solidFill>
                <a:latin typeface="Merriweather"/>
                <a:ea typeface="Merriweather"/>
                <a:cs typeface="Merriweather"/>
                <a:sym typeface="Merriweather"/>
              </a:rPr>
              <a:t>Prioritized Participants</a:t>
            </a:r>
            <a:r>
              <a:rPr lang="en-US" sz="1500" b="0">
                <a:solidFill>
                  <a:schemeClr val="dk1"/>
                </a:solidFill>
                <a:latin typeface="Merriweather"/>
                <a:ea typeface="Merriweather"/>
                <a:cs typeface="Merriweather"/>
                <a:sym typeface="Merriweather"/>
              </a:rPr>
              <a:t>: </a:t>
            </a:r>
            <a:endParaRPr sz="1500" b="0">
              <a:solidFill>
                <a:schemeClr val="dk1"/>
              </a:solidFill>
              <a:highlight>
                <a:schemeClr val="lt1"/>
              </a:highlight>
              <a:latin typeface="Merriweather"/>
              <a:ea typeface="Merriweather"/>
              <a:cs typeface="Merriweather"/>
              <a:sym typeface="Merriweather"/>
            </a:endParaRPr>
          </a:p>
          <a:p>
            <a:pPr marL="0" lvl="0" indent="0" algn="l" rtl="0">
              <a:lnSpc>
                <a:spcPct val="115000"/>
              </a:lnSpc>
              <a:spcBef>
                <a:spcPts val="1600"/>
              </a:spcBef>
              <a:spcAft>
                <a:spcPts val="0"/>
              </a:spcAft>
              <a:buNone/>
            </a:pPr>
            <a:r>
              <a:rPr lang="en-US" sz="1500" b="0">
                <a:solidFill>
                  <a:schemeClr val="dk1"/>
                </a:solidFill>
                <a:highlight>
                  <a:schemeClr val="lt1"/>
                </a:highlight>
                <a:latin typeface="Merriweather"/>
                <a:ea typeface="Merriweather"/>
                <a:cs typeface="Merriweather"/>
                <a:sym typeface="Merriweather"/>
              </a:rPr>
              <a:t>People with at least one year of recovery from substance use disorder - BIPOC and Bilingual participants will be prioritized in enrollment - and those meet Ideal Candidate Profile</a:t>
            </a:r>
            <a:endParaRPr sz="1500" b="0">
              <a:solidFill>
                <a:schemeClr val="dk1"/>
              </a:solidFill>
              <a:highlight>
                <a:srgbClr val="FFFFFF"/>
              </a:highlight>
              <a:latin typeface="Merriweather"/>
              <a:ea typeface="Merriweather"/>
              <a:cs typeface="Merriweather"/>
              <a:sym typeface="Merriweather"/>
            </a:endParaRPr>
          </a:p>
          <a:p>
            <a:pPr marL="0" lvl="0" indent="0" algn="l" rtl="0">
              <a:lnSpc>
                <a:spcPct val="115000"/>
              </a:lnSpc>
              <a:spcBef>
                <a:spcPts val="1600"/>
              </a:spcBef>
              <a:spcAft>
                <a:spcPts val="0"/>
              </a:spcAft>
              <a:buClr>
                <a:schemeClr val="lt1"/>
              </a:buClr>
              <a:buSzPts val="1800"/>
              <a:buNone/>
            </a:pPr>
            <a:endParaRPr sz="1300" b="0">
              <a:solidFill>
                <a:schemeClr val="dk1"/>
              </a:solidFill>
              <a:highlight>
                <a:srgbClr val="FFFFFF"/>
              </a:highlight>
              <a:latin typeface="Merriweather"/>
              <a:ea typeface="Merriweather"/>
              <a:cs typeface="Merriweather"/>
              <a:sym typeface="Merriweather"/>
            </a:endParaRPr>
          </a:p>
          <a:p>
            <a:pPr marL="0" lvl="0" indent="0" algn="l" rtl="0">
              <a:lnSpc>
                <a:spcPct val="100000"/>
              </a:lnSpc>
              <a:spcBef>
                <a:spcPts val="1600"/>
              </a:spcBef>
              <a:spcAft>
                <a:spcPts val="0"/>
              </a:spcAft>
              <a:buNone/>
            </a:pPr>
            <a:endParaRPr sz="1400" b="0">
              <a:solidFill>
                <a:schemeClr val="dk1"/>
              </a:solidFill>
              <a:latin typeface="Merriweather"/>
              <a:ea typeface="Merriweather"/>
              <a:cs typeface="Merriweather"/>
              <a:sym typeface="Merriweather"/>
            </a:endParaRPr>
          </a:p>
          <a:p>
            <a:pPr marL="0" lvl="0" indent="0" algn="l" rtl="0">
              <a:lnSpc>
                <a:spcPct val="100000"/>
              </a:lnSpc>
              <a:spcBef>
                <a:spcPts val="1600"/>
              </a:spcBef>
              <a:spcAft>
                <a:spcPts val="1600"/>
              </a:spcAft>
              <a:buClr>
                <a:schemeClr val="lt1"/>
              </a:buClr>
              <a:buSzPts val="1800"/>
              <a:buNone/>
            </a:pPr>
            <a:endParaRPr sz="1400">
              <a:solidFill>
                <a:schemeClr val="dk1"/>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body" idx="1"/>
          </p:nvPr>
        </p:nvSpPr>
        <p:spPr>
          <a:xfrm>
            <a:off x="1214003" y="4764289"/>
            <a:ext cx="2097900" cy="506400"/>
          </a:xfrm>
          <a:prstGeom prst="rect">
            <a:avLst/>
          </a:prstGeom>
        </p:spPr>
        <p:txBody>
          <a:bodyPr spcFirstLastPara="1" wrap="square" lIns="91425" tIns="45700" rIns="91425" bIns="45700" anchor="b" anchorCtr="0">
            <a:noAutofit/>
          </a:bodyPr>
          <a:lstStyle/>
          <a:p>
            <a:pPr marL="0" lvl="0" indent="0" algn="ctr" rtl="0">
              <a:spcBef>
                <a:spcPts val="1000"/>
              </a:spcBef>
              <a:spcAft>
                <a:spcPts val="1600"/>
              </a:spcAft>
              <a:buNone/>
            </a:pPr>
            <a:endParaRPr/>
          </a:p>
        </p:txBody>
      </p:sp>
      <p:sp>
        <p:nvSpPr>
          <p:cNvPr id="181" name="Google Shape;181;p24"/>
          <p:cNvSpPr txBox="1">
            <a:spLocks noGrp="1"/>
          </p:cNvSpPr>
          <p:nvPr>
            <p:ph type="body" idx="3"/>
          </p:nvPr>
        </p:nvSpPr>
        <p:spPr>
          <a:xfrm>
            <a:off x="1214003" y="5295180"/>
            <a:ext cx="2097900" cy="506400"/>
          </a:xfrm>
          <a:prstGeom prst="rect">
            <a:avLst/>
          </a:prstGeom>
        </p:spPr>
        <p:txBody>
          <a:bodyPr spcFirstLastPara="1" wrap="square" lIns="91425" tIns="45700" rIns="91425" bIns="45700" anchor="t" anchorCtr="0">
            <a:noAutofit/>
          </a:bodyPr>
          <a:lstStyle/>
          <a:p>
            <a:pPr marL="0" lvl="0" indent="0" algn="ctr" rtl="0">
              <a:spcBef>
                <a:spcPts val="1000"/>
              </a:spcBef>
              <a:spcAft>
                <a:spcPts val="1600"/>
              </a:spcAft>
              <a:buNone/>
            </a:pPr>
            <a:endParaRPr/>
          </a:p>
        </p:txBody>
      </p:sp>
      <p:sp>
        <p:nvSpPr>
          <p:cNvPr id="182" name="Google Shape;182;p24"/>
          <p:cNvSpPr txBox="1">
            <a:spLocks noGrp="1"/>
          </p:cNvSpPr>
          <p:nvPr>
            <p:ph type="body" idx="5"/>
          </p:nvPr>
        </p:nvSpPr>
        <p:spPr>
          <a:xfrm>
            <a:off x="3720440" y="4045832"/>
            <a:ext cx="2097900" cy="506400"/>
          </a:xfrm>
          <a:prstGeom prst="rect">
            <a:avLst/>
          </a:prstGeom>
        </p:spPr>
        <p:txBody>
          <a:bodyPr spcFirstLastPara="1" wrap="square" lIns="91425" tIns="45700" rIns="91425" bIns="45700" anchor="b" anchorCtr="0">
            <a:noAutofit/>
          </a:bodyPr>
          <a:lstStyle/>
          <a:p>
            <a:pPr marL="0" lvl="0" indent="0" algn="ctr" rtl="0">
              <a:spcBef>
                <a:spcPts val="1000"/>
              </a:spcBef>
              <a:spcAft>
                <a:spcPts val="1600"/>
              </a:spcAft>
              <a:buNone/>
            </a:pPr>
            <a:endParaRPr/>
          </a:p>
        </p:txBody>
      </p:sp>
      <p:sp>
        <p:nvSpPr>
          <p:cNvPr id="183" name="Google Shape;183;p24"/>
          <p:cNvSpPr txBox="1">
            <a:spLocks noGrp="1"/>
          </p:cNvSpPr>
          <p:nvPr>
            <p:ph type="body" idx="6"/>
          </p:nvPr>
        </p:nvSpPr>
        <p:spPr>
          <a:xfrm>
            <a:off x="3720440" y="4576723"/>
            <a:ext cx="2097900" cy="506400"/>
          </a:xfrm>
          <a:prstGeom prst="rect">
            <a:avLst/>
          </a:prstGeom>
        </p:spPr>
        <p:txBody>
          <a:bodyPr spcFirstLastPara="1" wrap="square" lIns="91425" tIns="45700" rIns="91425" bIns="45700" anchor="t" anchorCtr="0">
            <a:noAutofit/>
          </a:bodyPr>
          <a:lstStyle/>
          <a:p>
            <a:pPr marL="0" lvl="0" indent="0" algn="ctr" rtl="0">
              <a:spcBef>
                <a:spcPts val="1000"/>
              </a:spcBef>
              <a:spcAft>
                <a:spcPts val="1600"/>
              </a:spcAft>
              <a:buNone/>
            </a:pPr>
            <a:endParaRPr/>
          </a:p>
        </p:txBody>
      </p:sp>
      <p:sp>
        <p:nvSpPr>
          <p:cNvPr id="184" name="Google Shape;184;p24"/>
          <p:cNvSpPr txBox="1">
            <a:spLocks noGrp="1"/>
          </p:cNvSpPr>
          <p:nvPr>
            <p:ph type="body" idx="8"/>
          </p:nvPr>
        </p:nvSpPr>
        <p:spPr>
          <a:xfrm>
            <a:off x="6218710" y="4764289"/>
            <a:ext cx="2097900" cy="506400"/>
          </a:xfrm>
          <a:prstGeom prst="rect">
            <a:avLst/>
          </a:prstGeom>
        </p:spPr>
        <p:txBody>
          <a:bodyPr spcFirstLastPara="1" wrap="square" lIns="91425" tIns="45700" rIns="91425" bIns="45700" anchor="b" anchorCtr="0">
            <a:noAutofit/>
          </a:bodyPr>
          <a:lstStyle/>
          <a:p>
            <a:pPr marL="0" lvl="0" indent="0" algn="ctr" rtl="0">
              <a:spcBef>
                <a:spcPts val="1000"/>
              </a:spcBef>
              <a:spcAft>
                <a:spcPts val="1600"/>
              </a:spcAft>
              <a:buNone/>
            </a:pPr>
            <a:endParaRPr/>
          </a:p>
        </p:txBody>
      </p:sp>
      <p:sp>
        <p:nvSpPr>
          <p:cNvPr id="185" name="Google Shape;185;p24"/>
          <p:cNvSpPr txBox="1">
            <a:spLocks noGrp="1"/>
          </p:cNvSpPr>
          <p:nvPr>
            <p:ph type="body" idx="9"/>
          </p:nvPr>
        </p:nvSpPr>
        <p:spPr>
          <a:xfrm>
            <a:off x="6218710" y="5295180"/>
            <a:ext cx="2097900" cy="506400"/>
          </a:xfrm>
          <a:prstGeom prst="rect">
            <a:avLst/>
          </a:prstGeom>
        </p:spPr>
        <p:txBody>
          <a:bodyPr spcFirstLastPara="1" wrap="square" lIns="91425" tIns="45700" rIns="91425" bIns="45700" anchor="t" anchorCtr="0">
            <a:noAutofit/>
          </a:bodyPr>
          <a:lstStyle/>
          <a:p>
            <a:pPr marL="0" lvl="0" indent="0" algn="ctr" rtl="0">
              <a:spcBef>
                <a:spcPts val="1000"/>
              </a:spcBef>
              <a:spcAft>
                <a:spcPts val="1600"/>
              </a:spcAft>
              <a:buNone/>
            </a:pPr>
            <a:endParaRPr/>
          </a:p>
        </p:txBody>
      </p:sp>
      <p:sp>
        <p:nvSpPr>
          <p:cNvPr id="186" name="Google Shape;186;p24"/>
          <p:cNvSpPr txBox="1">
            <a:spLocks noGrp="1"/>
          </p:cNvSpPr>
          <p:nvPr>
            <p:ph type="body" idx="14"/>
          </p:nvPr>
        </p:nvSpPr>
        <p:spPr>
          <a:xfrm>
            <a:off x="8635340" y="4045832"/>
            <a:ext cx="2097900" cy="506400"/>
          </a:xfrm>
          <a:prstGeom prst="rect">
            <a:avLst/>
          </a:prstGeom>
        </p:spPr>
        <p:txBody>
          <a:bodyPr spcFirstLastPara="1" wrap="square" lIns="91425" tIns="45700" rIns="91425" bIns="45700" anchor="b" anchorCtr="0">
            <a:noAutofit/>
          </a:bodyPr>
          <a:lstStyle/>
          <a:p>
            <a:pPr marL="0" lvl="0" indent="0" algn="ctr" rtl="0">
              <a:spcBef>
                <a:spcPts val="1000"/>
              </a:spcBef>
              <a:spcAft>
                <a:spcPts val="1600"/>
              </a:spcAft>
              <a:buNone/>
            </a:pPr>
            <a:endParaRPr/>
          </a:p>
        </p:txBody>
      </p:sp>
      <p:sp>
        <p:nvSpPr>
          <p:cNvPr id="187" name="Google Shape;187;p24"/>
          <p:cNvSpPr txBox="1">
            <a:spLocks noGrp="1"/>
          </p:cNvSpPr>
          <p:nvPr>
            <p:ph type="body" idx="15"/>
          </p:nvPr>
        </p:nvSpPr>
        <p:spPr>
          <a:xfrm>
            <a:off x="8635340" y="4576723"/>
            <a:ext cx="2097900" cy="506400"/>
          </a:xfrm>
          <a:prstGeom prst="rect">
            <a:avLst/>
          </a:prstGeom>
        </p:spPr>
        <p:txBody>
          <a:bodyPr spcFirstLastPara="1" wrap="square" lIns="91425" tIns="45700" rIns="91425" bIns="45700" anchor="t" anchorCtr="0">
            <a:noAutofit/>
          </a:bodyPr>
          <a:lstStyle/>
          <a:p>
            <a:pPr marL="0" lvl="0" indent="0" algn="ctr" rtl="0">
              <a:spcBef>
                <a:spcPts val="1000"/>
              </a:spcBef>
              <a:spcAft>
                <a:spcPts val="1600"/>
              </a:spcAft>
              <a:buNone/>
            </a:pPr>
            <a:endParaRPr/>
          </a:p>
        </p:txBody>
      </p:sp>
      <p:pic>
        <p:nvPicPr>
          <p:cNvPr id="188" name="Google Shape;188;p24"/>
          <p:cNvPicPr preferRelativeResize="0"/>
          <p:nvPr/>
        </p:nvPicPr>
        <p:blipFill>
          <a:blip r:embed="rId3">
            <a:alphaModFix/>
          </a:blip>
          <a:stretch>
            <a:fillRect/>
          </a:stretch>
        </p:blipFill>
        <p:spPr>
          <a:xfrm>
            <a:off x="8316591" y="651075"/>
            <a:ext cx="3744962" cy="6046799"/>
          </a:xfrm>
          <a:prstGeom prst="rect">
            <a:avLst/>
          </a:prstGeom>
          <a:noFill/>
          <a:ln>
            <a:noFill/>
          </a:ln>
        </p:spPr>
      </p:pic>
      <p:pic>
        <p:nvPicPr>
          <p:cNvPr id="189" name="Google Shape;189;p24"/>
          <p:cNvPicPr preferRelativeResize="0"/>
          <p:nvPr/>
        </p:nvPicPr>
        <p:blipFill>
          <a:blip r:embed="rId4">
            <a:alphaModFix/>
          </a:blip>
          <a:stretch>
            <a:fillRect/>
          </a:stretch>
        </p:blipFill>
        <p:spPr>
          <a:xfrm>
            <a:off x="5168387" y="1768492"/>
            <a:ext cx="2947212" cy="4929385"/>
          </a:xfrm>
          <a:prstGeom prst="rect">
            <a:avLst/>
          </a:prstGeom>
          <a:noFill/>
          <a:ln>
            <a:noFill/>
          </a:ln>
        </p:spPr>
      </p:pic>
      <p:pic>
        <p:nvPicPr>
          <p:cNvPr id="190" name="Google Shape;190;p24"/>
          <p:cNvPicPr preferRelativeResize="0"/>
          <p:nvPr/>
        </p:nvPicPr>
        <p:blipFill>
          <a:blip r:embed="rId5">
            <a:alphaModFix/>
          </a:blip>
          <a:stretch>
            <a:fillRect/>
          </a:stretch>
        </p:blipFill>
        <p:spPr>
          <a:xfrm>
            <a:off x="2474000" y="2657682"/>
            <a:ext cx="2455575" cy="4040192"/>
          </a:xfrm>
          <a:prstGeom prst="rect">
            <a:avLst/>
          </a:prstGeom>
          <a:noFill/>
          <a:ln>
            <a:noFill/>
          </a:ln>
        </p:spPr>
      </p:pic>
      <p:pic>
        <p:nvPicPr>
          <p:cNvPr id="191" name="Google Shape;191;p24"/>
          <p:cNvPicPr preferRelativeResize="0"/>
          <p:nvPr/>
        </p:nvPicPr>
        <p:blipFill>
          <a:blip r:embed="rId6">
            <a:alphaModFix/>
          </a:blip>
          <a:stretch>
            <a:fillRect/>
          </a:stretch>
        </p:blipFill>
        <p:spPr>
          <a:xfrm>
            <a:off x="99025" y="3436800"/>
            <a:ext cx="2169200" cy="3261079"/>
          </a:xfrm>
          <a:prstGeom prst="rect">
            <a:avLst/>
          </a:prstGeom>
          <a:noFill/>
          <a:ln>
            <a:noFill/>
          </a:ln>
        </p:spPr>
      </p:pic>
      <p:pic>
        <p:nvPicPr>
          <p:cNvPr id="192" name="Google Shape;192;p24"/>
          <p:cNvPicPr preferRelativeResize="0"/>
          <p:nvPr/>
        </p:nvPicPr>
        <p:blipFill>
          <a:blip r:embed="rId7">
            <a:alphaModFix/>
          </a:blip>
          <a:stretch>
            <a:fillRect/>
          </a:stretch>
        </p:blipFill>
        <p:spPr>
          <a:xfrm>
            <a:off x="169325" y="2902000"/>
            <a:ext cx="2169200" cy="534800"/>
          </a:xfrm>
          <a:prstGeom prst="rect">
            <a:avLst/>
          </a:prstGeom>
          <a:noFill/>
          <a:ln>
            <a:noFill/>
          </a:ln>
        </p:spPr>
      </p:pic>
      <p:pic>
        <p:nvPicPr>
          <p:cNvPr id="193" name="Google Shape;193;p24"/>
          <p:cNvPicPr preferRelativeResize="0"/>
          <p:nvPr/>
        </p:nvPicPr>
        <p:blipFill>
          <a:blip r:embed="rId8">
            <a:alphaModFix/>
          </a:blip>
          <a:stretch>
            <a:fillRect/>
          </a:stretch>
        </p:blipFill>
        <p:spPr>
          <a:xfrm>
            <a:off x="2204175" y="73225"/>
            <a:ext cx="9640774" cy="2584450"/>
          </a:xfrm>
          <a:prstGeom prst="rect">
            <a:avLst/>
          </a:prstGeom>
          <a:noFill/>
          <a:ln>
            <a:noFill/>
          </a:ln>
        </p:spPr>
      </p:pic>
      <p:pic>
        <p:nvPicPr>
          <p:cNvPr id="194" name="Google Shape;194;p24"/>
          <p:cNvPicPr preferRelativeResize="0"/>
          <p:nvPr/>
        </p:nvPicPr>
        <p:blipFill>
          <a:blip r:embed="rId9">
            <a:alphaModFix/>
          </a:blip>
          <a:stretch>
            <a:fillRect/>
          </a:stretch>
        </p:blipFill>
        <p:spPr>
          <a:xfrm>
            <a:off x="0" y="164725"/>
            <a:ext cx="7043071" cy="745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098CA0716D7D4C944C462FB9952ABF" ma:contentTypeVersion="17" ma:contentTypeDescription="Create a new document." ma:contentTypeScope="" ma:versionID="700dde6be671fce4d0f8622a1232e4c1">
  <xsd:schema xmlns:xsd="http://www.w3.org/2001/XMLSchema" xmlns:xs="http://www.w3.org/2001/XMLSchema" xmlns:p="http://schemas.microsoft.com/office/2006/metadata/properties" xmlns:ns1="http://schemas.microsoft.com/sharepoint/v3" xmlns:ns2="33c39df3-a29d-4ec1-b04f-9a2aa8cbc8a9" xmlns:ns3="113a2355-9638-40ec-a215-7bd60c806f69" targetNamespace="http://schemas.microsoft.com/office/2006/metadata/properties" ma:root="true" ma:fieldsID="ba465eaf8b6f95744362239e6e439fa4" ns1:_="" ns2:_="" ns3:_="">
    <xsd:import namespace="http://schemas.microsoft.com/sharepoint/v3"/>
    <xsd:import namespace="33c39df3-a29d-4ec1-b04f-9a2aa8cbc8a9"/>
    <xsd:import namespace="113a2355-9638-40ec-a215-7bd60c806f69"/>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39df3-a29d-4ec1-b04f-9a2aa8cbc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c3ab4ed-b5a1-4a8d-bd9c-360e37747d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a2355-9638-40ec-a215-7bd60c806f6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fd29ff1-8f0a-4362-ad85-58ed8b9acd08}" ma:internalName="TaxCatchAll" ma:showField="CatchAllData" ma:web="113a2355-9638-40ec-a215-7bd60c806f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13a2355-9638-40ec-a215-7bd60c806f69" xsi:nil="true"/>
    <_ip_UnifiedCompliancePolicyProperties xmlns="http://schemas.microsoft.com/sharepoint/v3" xsi:nil="true"/>
    <lcf76f155ced4ddcb4097134ff3c332f xmlns="33c39df3-a29d-4ec1-b04f-9a2aa8cbc8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06FEB0-3C7D-4D39-B076-6FD3380816C7}"/>
</file>

<file path=customXml/itemProps2.xml><?xml version="1.0" encoding="utf-8"?>
<ds:datastoreItem xmlns:ds="http://schemas.openxmlformats.org/officeDocument/2006/customXml" ds:itemID="{4C146911-5A4F-4BF6-9DBE-17B3F09F5EF5}"/>
</file>

<file path=customXml/itemProps3.xml><?xml version="1.0" encoding="utf-8"?>
<ds:datastoreItem xmlns:ds="http://schemas.openxmlformats.org/officeDocument/2006/customXml" ds:itemID="{B81BD0CE-85C7-4CDF-9C82-F7844BA2233C}"/>
</file>

<file path=docProps/app.xml><?xml version="1.0" encoding="utf-8"?>
<Properties xmlns="http://schemas.openxmlformats.org/officeDocument/2006/extended-properties" xmlns:vt="http://schemas.openxmlformats.org/officeDocument/2006/docPropsVTypes">
  <TotalTime>0</TotalTime>
  <Words>4300</Words>
  <Application>Microsoft Office PowerPoint</Application>
  <PresentationFormat>Widescreen</PresentationFormat>
  <Paragraphs>635</Paragraphs>
  <Slides>18</Slides>
  <Notes>18</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Roboto</vt:lpstr>
      <vt:lpstr>Calibri</vt:lpstr>
      <vt:lpstr>Merriweather</vt:lpstr>
      <vt:lpstr>Times New Roman</vt:lpstr>
      <vt:lpstr>Mate</vt:lpstr>
      <vt:lpstr>Simple Light</vt:lpstr>
      <vt:lpstr>Behavioral Health:  Peer Workforce Training Program  </vt:lpstr>
      <vt:lpstr>The Workforce Investment Board</vt:lpstr>
      <vt:lpstr>National and State Context</vt:lpstr>
      <vt:lpstr>PowerPoint Presentation</vt:lpstr>
      <vt:lpstr>PowerPoint Presentation</vt:lpstr>
      <vt:lpstr>PowerPoint Presentation</vt:lpstr>
      <vt:lpstr>PowerPoint Presentation</vt:lpstr>
      <vt:lpstr>Peer Workforce Training Program Overview</vt:lpstr>
      <vt:lpstr>PowerPoint Presentation</vt:lpstr>
      <vt:lpstr>PowerPoint Presentation</vt:lpstr>
      <vt:lpstr>How the Program Works </vt:lpstr>
      <vt:lpstr>PowerPoint Presentation</vt:lpstr>
      <vt:lpstr>PowerPoint Presentation</vt:lpstr>
      <vt:lpstr>PowerPoint Presentation</vt:lpstr>
      <vt:lpstr>PowerPoint Presentation</vt:lpstr>
      <vt:lpstr>Sources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Peer Workforce Training Program  </dc:title>
  <dc:creator>Kari Brenk</dc:creator>
  <cp:lastModifiedBy>Kari Brenk</cp:lastModifiedBy>
  <cp:revision>1</cp:revision>
  <dcterms:modified xsi:type="dcterms:W3CDTF">2024-01-10T01:14:05Z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0x01010072098CA0716D7D4C944C462FB9952ABF</vt:lpwstr>
  </property>
</Properties>
</file>